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79" r:id="rId2"/>
    <p:sldId id="514" r:id="rId3"/>
    <p:sldId id="602" r:id="rId4"/>
    <p:sldId id="579" r:id="rId5"/>
    <p:sldId id="581" r:id="rId6"/>
    <p:sldId id="580" r:id="rId7"/>
    <p:sldId id="584" r:id="rId8"/>
    <p:sldId id="603" r:id="rId9"/>
    <p:sldId id="617" r:id="rId10"/>
    <p:sldId id="604" r:id="rId11"/>
    <p:sldId id="585" r:id="rId12"/>
    <p:sldId id="605" r:id="rId13"/>
    <p:sldId id="606" r:id="rId14"/>
    <p:sldId id="586" r:id="rId15"/>
    <p:sldId id="607" r:id="rId16"/>
    <p:sldId id="610" r:id="rId17"/>
    <p:sldId id="611" r:id="rId18"/>
    <p:sldId id="612" r:id="rId19"/>
    <p:sldId id="613" r:id="rId20"/>
    <p:sldId id="619" r:id="rId21"/>
    <p:sldId id="620" r:id="rId22"/>
    <p:sldId id="621" r:id="rId23"/>
    <p:sldId id="622" r:id="rId24"/>
    <p:sldId id="623" r:id="rId25"/>
    <p:sldId id="624" r:id="rId26"/>
    <p:sldId id="625" r:id="rId27"/>
    <p:sldId id="626" r:id="rId28"/>
    <p:sldId id="627" r:id="rId29"/>
    <p:sldId id="62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A2626"/>
    <a:srgbClr val="FFCCFF"/>
    <a:srgbClr val="E2A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3" autoAdjust="0"/>
    <p:restoredTop sz="92877" autoAdjust="0"/>
  </p:normalViewPr>
  <p:slideViewPr>
    <p:cSldViewPr>
      <p:cViewPr varScale="1">
        <p:scale>
          <a:sx n="67" d="100"/>
          <a:sy n="67" d="100"/>
        </p:scale>
        <p:origin x="11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8D6-6CF0-47DA-AEAE-5C29439888FC}" type="datetimeFigureOut">
              <a:rPr lang="pt-BR" smtClean="0"/>
              <a:pPr/>
              <a:t>17/05/2018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082F-7E44-494B-A9A7-8E35A1A0E2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67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A26A-5358-4F39-B973-351CF9D482E6}" type="datetimeFigureOut">
              <a:rPr lang="pt-BR" smtClean="0"/>
              <a:pPr/>
              <a:t>17/05/2018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6929-0E45-49D6-9A7D-E0428F18B6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01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387"/>
            <a:ext cx="2592288" cy="6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762750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53400" y="647700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luciano/cursos/ce/" TargetMode="External"/><Relationship Id="rId2" Type="http://schemas.openxmlformats.org/officeDocument/2006/relationships/hyperlink" Target="http://www.cin.ufpe.br/~hfb/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u="sng" dirty="0">
                <a:latin typeface="+mj-lt"/>
              </a:rPr>
              <a:t>Computação Eletrônica</a:t>
            </a:r>
            <a:br>
              <a:rPr lang="pt-BR" dirty="0">
                <a:latin typeface="+mj-lt"/>
              </a:rPr>
            </a:br>
            <a:br>
              <a:rPr lang="pt-BR" dirty="0">
                <a:latin typeface="+mj-lt"/>
              </a:rPr>
            </a:br>
            <a:r>
              <a:rPr lang="pt-BR" dirty="0">
                <a:latin typeface="+mj-lt"/>
              </a:rPr>
              <a:t>Vetores e Matrizes</a:t>
            </a:r>
            <a:endParaRPr lang="pt-BR" sz="3600" dirty="0">
              <a:latin typeface="+mj-lt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731589" y="41910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>
                <a:latin typeface="+mj-lt"/>
              </a:rPr>
              <a:t>Prof</a:t>
            </a:r>
            <a:r>
              <a:rPr lang="pt-BR" sz="2400" dirty="0">
                <a:latin typeface="+mj-lt"/>
              </a:rPr>
              <a:t>: Luciano Barbosa</a:t>
            </a:r>
          </a:p>
          <a:p>
            <a:r>
              <a:rPr lang="pt-BR" sz="1800" noProof="1"/>
              <a:t>(Slides adaptados do Prof. Hansenclever Bassani)</a:t>
            </a:r>
          </a:p>
          <a:p>
            <a:r>
              <a:rPr lang="pt-BR" sz="1800" noProof="1">
                <a:latin typeface="+mn-lt"/>
              </a:rPr>
              <a:t>S</a:t>
            </a:r>
            <a:r>
              <a:rPr lang="pt-BR" noProof="1">
                <a:latin typeface="+mn-lt"/>
              </a:rPr>
              <a:t>ite da disciplina: </a:t>
            </a:r>
            <a:r>
              <a:rPr lang="pt-BR" noProof="1">
                <a:latin typeface="+mn-lt"/>
                <a:hlinkClick r:id="rId2"/>
              </a:rPr>
              <a:t>www.cin.ufpe.br/~hfb/ce</a:t>
            </a:r>
            <a:endParaRPr lang="pt-BR" noProof="1">
              <a:latin typeface="+mn-lt"/>
            </a:endParaRPr>
          </a:p>
          <a:p>
            <a:r>
              <a:rPr lang="pt-BR" noProof="1">
                <a:latin typeface="+mj-lt"/>
              </a:rPr>
              <a:t>Site da turma: </a:t>
            </a:r>
            <a:r>
              <a:rPr lang="pt-BR" noProof="1">
                <a:latin typeface="+mj-lt"/>
                <a:hlinkClick r:id="rId3"/>
              </a:rPr>
              <a:t>www.cin.ufpe.br/~luciano/cursos/ce/</a:t>
            </a:r>
            <a:endParaRPr lang="pt-BR" noProof="1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 e seus limites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72792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No exemplo anterior: </a:t>
            </a:r>
          </a:p>
          <a:p>
            <a:pPr lvl="1"/>
            <a:r>
              <a:rPr lang="pt-BR" dirty="0"/>
              <a:t>Vetor possui cinco posições</a:t>
            </a:r>
          </a:p>
          <a:p>
            <a:pPr lvl="1"/>
            <a:r>
              <a:rPr lang="pt-BR" dirty="0"/>
              <a:t>Índice da última posição é </a:t>
            </a:r>
            <a:r>
              <a:rPr lang="pt-BR" b="1" dirty="0">
                <a:solidFill>
                  <a:srgbClr val="FF00FF"/>
                </a:solidFill>
              </a:rPr>
              <a:t>4</a:t>
            </a:r>
            <a:r>
              <a:rPr lang="pt-BR" dirty="0"/>
              <a:t> </a:t>
            </a:r>
          </a:p>
          <a:p>
            <a:pPr lvl="1"/>
            <a:r>
              <a:rPr lang="pt-BR" dirty="0"/>
              <a:t>Acessar </a:t>
            </a:r>
            <a:r>
              <a:rPr lang="pt-BR" b="1" dirty="0">
                <a:solidFill>
                  <a:schemeClr val="tx1"/>
                </a:solidFill>
              </a:rPr>
              <a:t>notas</a:t>
            </a:r>
            <a:r>
              <a:rPr lang="pt-BR" b="1" dirty="0"/>
              <a:t>[</a:t>
            </a:r>
            <a:r>
              <a:rPr lang="pt-BR" b="1" dirty="0">
                <a:solidFill>
                  <a:srgbClr val="FF00FF"/>
                </a:solidFill>
              </a:rPr>
              <a:t>5</a:t>
            </a:r>
            <a:r>
              <a:rPr lang="pt-BR" b="1" dirty="0"/>
              <a:t>] </a:t>
            </a:r>
            <a:r>
              <a:rPr lang="pt-BR" b="1" u="sng" dirty="0"/>
              <a:t>causa falha de memória</a:t>
            </a:r>
            <a:r>
              <a:rPr lang="pt-BR" dirty="0"/>
              <a:t>.</a:t>
            </a:r>
          </a:p>
          <a:p>
            <a:r>
              <a:rPr lang="pt-BR" dirty="0"/>
              <a:t>Índice deve variar </a:t>
            </a:r>
            <a:r>
              <a:rPr lang="pt-BR" u="sng" dirty="0"/>
              <a:t>de </a:t>
            </a:r>
            <a:r>
              <a:rPr lang="pt-BR" i="1" u="sng" dirty="0"/>
              <a:t>0 a </a:t>
            </a:r>
            <a:r>
              <a:rPr lang="pt-BR" u="sng" dirty="0"/>
              <a:t>[</a:t>
            </a:r>
            <a:r>
              <a:rPr lang="pt-BR" i="1" u="sng" dirty="0"/>
              <a:t>tamanho -1</a:t>
            </a:r>
            <a:r>
              <a:rPr lang="pt-BR" u="sng" dirty="0"/>
              <a:t>]</a:t>
            </a:r>
            <a:r>
              <a:rPr lang="pt-BR" dirty="0"/>
              <a:t>;</a:t>
            </a:r>
          </a:p>
          <a:p>
            <a:r>
              <a:rPr lang="pt-BR" dirty="0"/>
              <a:t>C não avisa quando o limite de um vetor é excedido!</a:t>
            </a:r>
          </a:p>
          <a:p>
            <a:r>
              <a:rPr lang="pt-BR" dirty="0"/>
              <a:t>Se o programa transpuser o fim do vetor durante a operação de atribuição, os valores serão armazenados em posições inválidas de memória, ou sobrescrevendo outras variáveis;</a:t>
            </a:r>
          </a:p>
        </p:txBody>
      </p:sp>
      <p:sp>
        <p:nvSpPr>
          <p:cNvPr id="1638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BAD3EF76-9904-43EF-8FCE-96C80701D571}" type="slidenum">
              <a:rPr lang="pt-BR" altLang="en-US" smtClean="0"/>
              <a:pPr/>
              <a:t>10</a:t>
            </a:fld>
            <a:endParaRPr lang="pt-BR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04800"/>
            <a:ext cx="2238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tângulo 21"/>
          <p:cNvSpPr/>
          <p:nvPr/>
        </p:nvSpPr>
        <p:spPr>
          <a:xfrm>
            <a:off x="1600200" y="5562600"/>
            <a:ext cx="5715000" cy="64633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O programador tem a responsabilidade de</a:t>
            </a:r>
          </a:p>
          <a:p>
            <a:pPr algn="ctr"/>
            <a:r>
              <a:rPr lang="pt-BR" b="1" dirty="0"/>
              <a:t>verificar o limite do vetor!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 e seus limites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Erro comum: acesso fora dos limites </a:t>
            </a:r>
          </a:p>
          <a:p>
            <a:r>
              <a:rPr lang="pt-BR" dirty="0"/>
              <a:t>Exemplo:</a:t>
            </a:r>
          </a:p>
        </p:txBody>
      </p:sp>
      <p:sp>
        <p:nvSpPr>
          <p:cNvPr id="17411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A2092C06-2BB6-4BA4-B5AD-87EDA72B7D52}" type="slidenum">
              <a:rPr lang="pt-BR" altLang="en-US" smtClean="0"/>
              <a:pPr/>
              <a:t>11</a:t>
            </a:fld>
            <a:endParaRPr lang="pt-BR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676525"/>
            <a:ext cx="47148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upo 15"/>
          <p:cNvGrpSpPr/>
          <p:nvPr/>
        </p:nvGrpSpPr>
        <p:grpSpPr>
          <a:xfrm>
            <a:off x="2514600" y="3286125"/>
            <a:ext cx="5943600" cy="369332"/>
            <a:chOff x="2971800" y="3248025"/>
            <a:chExt cx="5943600" cy="369332"/>
          </a:xfrm>
        </p:grpSpPr>
        <p:sp>
          <p:nvSpPr>
            <p:cNvPr id="12" name="Retângulo 11"/>
            <p:cNvSpPr/>
            <p:nvPr/>
          </p:nvSpPr>
          <p:spPr>
            <a:xfrm>
              <a:off x="2971800" y="3314699"/>
              <a:ext cx="85725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3" name="Conector de seta reta 12"/>
            <p:cNvCxnSpPr>
              <a:stCxn id="12" idx="3"/>
              <a:endCxn id="14" idx="1"/>
            </p:cNvCxnSpPr>
            <p:nvPr/>
          </p:nvCxnSpPr>
          <p:spPr>
            <a:xfrm flipV="1">
              <a:off x="3829050" y="3432691"/>
              <a:ext cx="2952750" cy="107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6781800" y="3248025"/>
              <a:ext cx="2133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Deveria ser:   i </a:t>
              </a:r>
              <a:r>
                <a:rPr lang="pt-BR" dirty="0">
                  <a:solidFill>
                    <a:srgbClr val="FF0000"/>
                  </a:solidFill>
                </a:rPr>
                <a:t>&lt;</a:t>
              </a:r>
              <a:r>
                <a:rPr lang="pt-BR" dirty="0"/>
                <a:t> </a:t>
              </a:r>
              <a:r>
                <a:rPr lang="pt-BR" dirty="0">
                  <a:solidFill>
                    <a:srgbClr val="FF00FF"/>
                  </a:solidFill>
                </a:rPr>
                <a:t>20</a:t>
              </a:r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2819400" y="5191125"/>
            <a:ext cx="213360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Onde está o erro?</a:t>
            </a:r>
          </a:p>
        </p:txBody>
      </p:sp>
      <p:grpSp>
        <p:nvGrpSpPr>
          <p:cNvPr id="18" name="Grupo 15"/>
          <p:cNvGrpSpPr/>
          <p:nvPr/>
        </p:nvGrpSpPr>
        <p:grpSpPr>
          <a:xfrm>
            <a:off x="4191000" y="3810000"/>
            <a:ext cx="4419600" cy="1113056"/>
            <a:chOff x="4343400" y="2781300"/>
            <a:chExt cx="4419600" cy="1113056"/>
          </a:xfrm>
        </p:grpSpPr>
        <p:sp>
          <p:nvSpPr>
            <p:cNvPr id="19" name="Retângulo 18"/>
            <p:cNvSpPr/>
            <p:nvPr/>
          </p:nvSpPr>
          <p:spPr>
            <a:xfrm>
              <a:off x="4343400" y="2781300"/>
              <a:ext cx="9906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0" name="Conector de seta reta 19"/>
            <p:cNvCxnSpPr>
              <a:stCxn id="19" idx="3"/>
              <a:endCxn id="21" idx="1"/>
            </p:cNvCxnSpPr>
            <p:nvPr/>
          </p:nvCxnSpPr>
          <p:spPr>
            <a:xfrm>
              <a:off x="5334000" y="2900363"/>
              <a:ext cx="1295400" cy="67082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6629400" y="3248025"/>
              <a:ext cx="21336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A posição pares</a:t>
              </a:r>
              <a:r>
                <a:rPr lang="pt-BR" dirty="0">
                  <a:solidFill>
                    <a:srgbClr val="FF0000"/>
                  </a:solidFill>
                </a:rPr>
                <a:t>[</a:t>
              </a:r>
              <a:r>
                <a:rPr lang="pt-BR" dirty="0">
                  <a:solidFill>
                    <a:srgbClr val="FF00FF"/>
                  </a:solidFill>
                </a:rPr>
                <a:t>20</a:t>
              </a:r>
              <a:r>
                <a:rPr lang="pt-BR" dirty="0">
                  <a:solidFill>
                    <a:srgbClr val="FF0000"/>
                  </a:solidFill>
                </a:rPr>
                <a:t>]</a:t>
              </a:r>
              <a:r>
                <a:rPr lang="pt-BR" dirty="0"/>
                <a:t> está fora do vetor!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Vetores: Inicialização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Tipo 1:</a:t>
            </a:r>
          </a:p>
          <a:p>
            <a:endParaRPr lang="pt-BR" dirty="0"/>
          </a:p>
          <a:p>
            <a:r>
              <a:rPr lang="pt-BR" dirty="0"/>
              <a:t>Tipo 2:</a:t>
            </a:r>
          </a:p>
          <a:p>
            <a:endParaRPr lang="pt-B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t-BR" dirty="0"/>
              <a:t>Compilador aloca espaço suficiente para armazenar todos os valores</a:t>
            </a:r>
          </a:p>
          <a:p>
            <a:endParaRPr lang="pt-BR" dirty="0"/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17411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A2092C06-2BB6-4BA4-B5AD-87EDA72B7D52}" type="slidenum">
              <a:rPr lang="pt-BR" altLang="en-US" smtClean="0"/>
              <a:pPr/>
              <a:t>12</a:t>
            </a:fld>
            <a:endParaRPr lang="pt-BR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981200"/>
            <a:ext cx="31337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895600"/>
            <a:ext cx="31337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tângulo 9"/>
          <p:cNvSpPr/>
          <p:nvPr/>
        </p:nvSpPr>
        <p:spPr>
          <a:xfrm>
            <a:off x="1676400" y="5029200"/>
            <a:ext cx="5715000" cy="64633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Vetores só podem ser inicializados dessa forma em sua declaração!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Vetores: Inicialização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Quando o tamanho do vetor for especificado e houver a lista de inicialização:</a:t>
            </a:r>
          </a:p>
          <a:p>
            <a:pPr lvl="1"/>
            <a:r>
              <a:rPr lang="pt-BR" dirty="0"/>
              <a:t>Se há menos inicializadores que o tamanho especificado, os outros serão zero;</a:t>
            </a:r>
          </a:p>
          <a:p>
            <a:pPr lvl="1"/>
            <a:r>
              <a:rPr lang="pt-BR" dirty="0"/>
              <a:t>Mais inicializadores que o necessário implica em um aviso de compilação (</a:t>
            </a:r>
            <a:r>
              <a:rPr lang="pt-BR" i="1" dirty="0" err="1"/>
              <a:t>warning</a:t>
            </a:r>
            <a:r>
              <a:rPr lang="pt-BR" dirty="0"/>
              <a:t>).</a:t>
            </a:r>
          </a:p>
          <a:p>
            <a:r>
              <a:rPr lang="pt-BR" dirty="0"/>
              <a:t>Quando não inicializado: o tamanho deve ser especificado na declaração</a:t>
            </a:r>
          </a:p>
        </p:txBody>
      </p:sp>
      <p:sp>
        <p:nvSpPr>
          <p:cNvPr id="17411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A2092C06-2BB6-4BA4-B5AD-87EDA72B7D52}" type="slidenum">
              <a:rPr lang="pt-BR" altLang="en-US" smtClean="0"/>
              <a:pPr/>
              <a:t>13</a:t>
            </a:fld>
            <a:endParaRPr lang="pt-B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Vetores: Declaração do Tamanho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Valor literal, não uma variável</a:t>
            </a:r>
          </a:p>
          <a:p>
            <a:pPr lvl="1"/>
            <a:r>
              <a:rPr lang="pt-BR" dirty="0"/>
              <a:t>Determinado em tempo de compilação</a:t>
            </a:r>
          </a:p>
          <a:p>
            <a:r>
              <a:rPr lang="pt-BR" dirty="0"/>
              <a:t>Exemplo: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14</a:t>
            </a:fld>
            <a:endParaRPr lang="pt-B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971800"/>
            <a:ext cx="44577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upo 15"/>
          <p:cNvGrpSpPr/>
          <p:nvPr/>
        </p:nvGrpSpPr>
        <p:grpSpPr>
          <a:xfrm>
            <a:off x="1447800" y="3333750"/>
            <a:ext cx="7010400" cy="923330"/>
            <a:chOff x="2514600" y="2971800"/>
            <a:chExt cx="7010400" cy="923330"/>
          </a:xfrm>
        </p:grpSpPr>
        <p:sp>
          <p:nvSpPr>
            <p:cNvPr id="11" name="Retângulo 10"/>
            <p:cNvSpPr/>
            <p:nvPr/>
          </p:nvSpPr>
          <p:spPr>
            <a:xfrm>
              <a:off x="2514600" y="3314699"/>
              <a:ext cx="21336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Conector de seta reta 11"/>
            <p:cNvCxnSpPr>
              <a:stCxn id="11" idx="3"/>
              <a:endCxn id="13" idx="1"/>
            </p:cNvCxnSpPr>
            <p:nvPr/>
          </p:nvCxnSpPr>
          <p:spPr>
            <a:xfrm flipV="1">
              <a:off x="4648200" y="3433465"/>
              <a:ext cx="2286000" cy="29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ixaDeTexto 12"/>
            <p:cNvSpPr txBox="1"/>
            <p:nvPr/>
          </p:nvSpPr>
          <p:spPr>
            <a:xfrm>
              <a:off x="6934200" y="2971800"/>
              <a:ext cx="2590800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Erro! </a:t>
              </a:r>
            </a:p>
            <a:p>
              <a:pPr algn="ctr"/>
              <a:r>
                <a:rPr lang="pt-BR" dirty="0" err="1"/>
                <a:t>nAlunos</a:t>
              </a:r>
              <a:r>
                <a:rPr lang="pt-BR" dirty="0"/>
                <a:t> é desconhecido em tempo de compilação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Vetores: Constantes #define pro Tamanho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Conhecidas em tempo de compilação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469273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15</a:t>
            </a:fld>
            <a:endParaRPr lang="pt-BR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64484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Grupo 19"/>
          <p:cNvGrpSpPr/>
          <p:nvPr/>
        </p:nvGrpSpPr>
        <p:grpSpPr>
          <a:xfrm>
            <a:off x="2895600" y="2609850"/>
            <a:ext cx="5867400" cy="3211513"/>
            <a:chOff x="3124200" y="2133600"/>
            <a:chExt cx="5867400" cy="3211513"/>
          </a:xfrm>
        </p:grpSpPr>
        <p:sp>
          <p:nvSpPr>
            <p:cNvPr id="14" name="CaixaDeTexto 13"/>
            <p:cNvSpPr txBox="1"/>
            <p:nvPr/>
          </p:nvSpPr>
          <p:spPr>
            <a:xfrm>
              <a:off x="5181600" y="2133600"/>
              <a:ext cx="3810000" cy="14773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C00000"/>
                  </a:solidFill>
                </a:rPr>
                <a:t>Recomendável! pois facilita a legibilidade e a manutenção do código.  Se for preciso aumentar o número de alunos basta modifica-lo em um local.</a:t>
              </a:r>
              <a:endParaRPr lang="pt-BR" dirty="0">
                <a:solidFill>
                  <a:srgbClr val="FF00FF"/>
                </a:solidFill>
              </a:endParaRPr>
            </a:p>
          </p:txBody>
        </p:sp>
        <p:cxnSp>
          <p:nvCxnSpPr>
            <p:cNvPr id="16" name="Conector reto 15"/>
            <p:cNvCxnSpPr/>
            <p:nvPr/>
          </p:nvCxnSpPr>
          <p:spPr>
            <a:xfrm>
              <a:off x="3124200" y="3465512"/>
              <a:ext cx="12192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3657600" y="4295775"/>
              <a:ext cx="12192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6169025" y="5343525"/>
              <a:ext cx="12192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Vetores como parâmetro de funções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Pode ser passado como argumento para uma função</a:t>
            </a:r>
          </a:p>
          <a:p>
            <a:r>
              <a:rPr lang="pt-BR" dirty="0"/>
              <a:t>Ao passar um vetor para uma função podemos modificar o conteúdo deste vetor dentro da função:</a:t>
            </a:r>
          </a:p>
          <a:p>
            <a:pPr lvl="1"/>
            <a:r>
              <a:rPr lang="pt-BR" dirty="0"/>
              <a:t>Passa-se na verdade o endereço do primeiro elemento do vetor na memória</a:t>
            </a:r>
            <a:r>
              <a:rPr lang="pt-BR" b="1" dirty="0"/>
              <a:t>;</a:t>
            </a:r>
          </a:p>
          <a:p>
            <a:pPr lvl="1"/>
            <a:r>
              <a:rPr lang="pt-BR" dirty="0"/>
              <a:t>Os demais estão nas posições seguintes de memória;</a:t>
            </a:r>
          </a:p>
          <a:p>
            <a:r>
              <a:rPr lang="pt-BR" dirty="0"/>
              <a:t>Podemos passar também um elemento em particular de um vetor para uma função</a:t>
            </a:r>
          </a:p>
          <a:p>
            <a:pPr lvl="1"/>
            <a:r>
              <a:rPr lang="pt-BR" dirty="0"/>
              <a:t>O parâmetro deve ser do mesmo tipo do vetor</a:t>
            </a:r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16</a:t>
            </a:fld>
            <a:endParaRPr lang="pt-B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Vetores como parâmetro de funções</a:t>
            </a:r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17</a:t>
            </a:fld>
            <a:endParaRPr lang="pt-BR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76400"/>
            <a:ext cx="40290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upo 15"/>
          <p:cNvGrpSpPr/>
          <p:nvPr/>
        </p:nvGrpSpPr>
        <p:grpSpPr>
          <a:xfrm>
            <a:off x="3733800" y="1657350"/>
            <a:ext cx="4876800" cy="1200329"/>
            <a:chOff x="2514600" y="2828925"/>
            <a:chExt cx="4876800" cy="1200329"/>
          </a:xfrm>
        </p:grpSpPr>
        <p:sp>
          <p:nvSpPr>
            <p:cNvPr id="8" name="Retângulo 7"/>
            <p:cNvSpPr/>
            <p:nvPr/>
          </p:nvSpPr>
          <p:spPr>
            <a:xfrm>
              <a:off x="2514600" y="3314699"/>
              <a:ext cx="13716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de seta reta 8"/>
            <p:cNvCxnSpPr>
              <a:stCxn id="8" idx="3"/>
              <a:endCxn id="10" idx="1"/>
            </p:cNvCxnSpPr>
            <p:nvPr/>
          </p:nvCxnSpPr>
          <p:spPr>
            <a:xfrm flipV="1">
              <a:off x="3886200" y="3429090"/>
              <a:ext cx="914400" cy="467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4800600" y="2828925"/>
              <a:ext cx="2590800" cy="12003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Recebe um vetor float e o número de elementos como parâmetro e calcula a média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14" name="Grupo 15"/>
          <p:cNvGrpSpPr/>
          <p:nvPr/>
        </p:nvGrpSpPr>
        <p:grpSpPr>
          <a:xfrm>
            <a:off x="2800350" y="4248150"/>
            <a:ext cx="5276850" cy="646331"/>
            <a:chOff x="2514600" y="3114675"/>
            <a:chExt cx="5276850" cy="646331"/>
          </a:xfrm>
        </p:grpSpPr>
        <p:sp>
          <p:nvSpPr>
            <p:cNvPr id="15" name="Retângulo 14"/>
            <p:cNvSpPr/>
            <p:nvPr/>
          </p:nvSpPr>
          <p:spPr>
            <a:xfrm>
              <a:off x="2514600" y="3314699"/>
              <a:ext cx="13716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6" name="Conector de seta reta 15"/>
            <p:cNvCxnSpPr>
              <a:stCxn id="15" idx="3"/>
              <a:endCxn id="17" idx="1"/>
            </p:cNvCxnSpPr>
            <p:nvPr/>
          </p:nvCxnSpPr>
          <p:spPr>
            <a:xfrm>
              <a:off x="3886200" y="3433762"/>
              <a:ext cx="1314450" cy="407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/>
            <p:cNvSpPr txBox="1"/>
            <p:nvPr/>
          </p:nvSpPr>
          <p:spPr>
            <a:xfrm>
              <a:off x="5200650" y="3114675"/>
              <a:ext cx="25908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Declaração de um vetor float de 10 posições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20" name="Grupo 15"/>
          <p:cNvGrpSpPr/>
          <p:nvPr/>
        </p:nvGrpSpPr>
        <p:grpSpPr>
          <a:xfrm>
            <a:off x="3771900" y="5162550"/>
            <a:ext cx="4762500" cy="923330"/>
            <a:chOff x="2514600" y="2971800"/>
            <a:chExt cx="4762500" cy="923330"/>
          </a:xfrm>
        </p:grpSpPr>
        <p:sp>
          <p:nvSpPr>
            <p:cNvPr id="21" name="Retângulo 20"/>
            <p:cNvSpPr/>
            <p:nvPr/>
          </p:nvSpPr>
          <p:spPr>
            <a:xfrm>
              <a:off x="2514600" y="3314699"/>
              <a:ext cx="8763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de seta reta 21"/>
            <p:cNvCxnSpPr>
              <a:stCxn id="21" idx="3"/>
              <a:endCxn id="23" idx="1"/>
            </p:cNvCxnSpPr>
            <p:nvPr/>
          </p:nvCxnSpPr>
          <p:spPr>
            <a:xfrm flipV="1">
              <a:off x="3390900" y="3433465"/>
              <a:ext cx="1295400" cy="29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4686300" y="2971800"/>
              <a:ext cx="2590800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Passa este vetor como argumento para a função “media”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525" y="1666875"/>
            <a:ext cx="54864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Vetores como parâmetro de funções</a:t>
            </a:r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18</a:t>
            </a:fld>
            <a:endParaRPr lang="pt-BR" altLang="en-US"/>
          </a:p>
        </p:txBody>
      </p:sp>
      <p:grpSp>
        <p:nvGrpSpPr>
          <p:cNvPr id="2" name="Grupo 15"/>
          <p:cNvGrpSpPr/>
          <p:nvPr/>
        </p:nvGrpSpPr>
        <p:grpSpPr>
          <a:xfrm>
            <a:off x="2324100" y="1514475"/>
            <a:ext cx="6553200" cy="1477328"/>
            <a:chOff x="1143000" y="2686050"/>
            <a:chExt cx="6553200" cy="1477328"/>
          </a:xfrm>
        </p:grpSpPr>
        <p:sp>
          <p:nvSpPr>
            <p:cNvPr id="8" name="Retângulo 7"/>
            <p:cNvSpPr/>
            <p:nvPr/>
          </p:nvSpPr>
          <p:spPr>
            <a:xfrm>
              <a:off x="1143000" y="3305175"/>
              <a:ext cx="35052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de seta reta 8"/>
            <p:cNvCxnSpPr>
              <a:stCxn id="8" idx="3"/>
              <a:endCxn id="10" idx="1"/>
            </p:cNvCxnSpPr>
            <p:nvPr/>
          </p:nvCxnSpPr>
          <p:spPr>
            <a:xfrm>
              <a:off x="4648200" y="3424238"/>
              <a:ext cx="457200" cy="47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5105400" y="2686050"/>
              <a:ext cx="2590800" cy="14773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Recebe um </a:t>
              </a:r>
              <a:r>
                <a:rPr lang="pt-BR" u="sng" dirty="0">
                  <a:solidFill>
                    <a:srgbClr val="C00000"/>
                  </a:solidFill>
                </a:rPr>
                <a:t>vetor float</a:t>
              </a:r>
              <a:r>
                <a:rPr lang="pt-BR" dirty="0">
                  <a:solidFill>
                    <a:srgbClr val="C00000"/>
                  </a:solidFill>
                </a:rPr>
                <a:t>, o </a:t>
              </a:r>
              <a:r>
                <a:rPr lang="pt-BR" u="sng" dirty="0">
                  <a:solidFill>
                    <a:srgbClr val="C00000"/>
                  </a:solidFill>
                </a:rPr>
                <a:t>número de elementos</a:t>
              </a:r>
              <a:r>
                <a:rPr lang="pt-BR" dirty="0">
                  <a:solidFill>
                    <a:srgbClr val="C00000"/>
                  </a:solidFill>
                </a:rPr>
                <a:t> e um </a:t>
              </a:r>
              <a:r>
                <a:rPr lang="pt-BR" u="sng" dirty="0">
                  <a:solidFill>
                    <a:srgbClr val="C00000"/>
                  </a:solidFill>
                </a:rPr>
                <a:t>valor</a:t>
              </a:r>
              <a:r>
                <a:rPr lang="pt-BR" dirty="0">
                  <a:solidFill>
                    <a:srgbClr val="C00000"/>
                  </a:solidFill>
                </a:rPr>
                <a:t> que será utilizado para </a:t>
              </a:r>
              <a:r>
                <a:rPr lang="pt-BR" b="1" u="sng" dirty="0">
                  <a:solidFill>
                    <a:srgbClr val="C00000"/>
                  </a:solidFill>
                </a:rPr>
                <a:t>modificar</a:t>
              </a:r>
              <a:r>
                <a:rPr lang="pt-BR" dirty="0">
                  <a:solidFill>
                    <a:srgbClr val="C00000"/>
                  </a:solidFill>
                </a:rPr>
                <a:t> o vetor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3" name="Grupo 15"/>
          <p:cNvGrpSpPr/>
          <p:nvPr/>
        </p:nvGrpSpPr>
        <p:grpSpPr>
          <a:xfrm>
            <a:off x="1066800" y="3352800"/>
            <a:ext cx="6118558" cy="714375"/>
            <a:chOff x="2514600" y="2838450"/>
            <a:chExt cx="5432181" cy="714375"/>
          </a:xfrm>
        </p:grpSpPr>
        <p:sp>
          <p:nvSpPr>
            <p:cNvPr id="15" name="Retângulo 14"/>
            <p:cNvSpPr/>
            <p:nvPr/>
          </p:nvSpPr>
          <p:spPr>
            <a:xfrm>
              <a:off x="2514600" y="3314699"/>
              <a:ext cx="1555994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6" name="Conector de seta reta 15"/>
            <p:cNvCxnSpPr>
              <a:stCxn id="15" idx="3"/>
              <a:endCxn id="17" idx="1"/>
            </p:cNvCxnSpPr>
            <p:nvPr/>
          </p:nvCxnSpPr>
          <p:spPr>
            <a:xfrm flipV="1">
              <a:off x="4070594" y="3161616"/>
              <a:ext cx="1285386" cy="27214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/>
            <p:cNvSpPr txBox="1"/>
            <p:nvPr/>
          </p:nvSpPr>
          <p:spPr>
            <a:xfrm>
              <a:off x="5355981" y="2838450"/>
              <a:ext cx="25908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Declaração de um vetor float de 10 posições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2238375" y="4381500"/>
            <a:ext cx="6553200" cy="1200329"/>
            <a:chOff x="2514600" y="2838450"/>
            <a:chExt cx="6553200" cy="1200329"/>
          </a:xfrm>
        </p:grpSpPr>
        <p:sp>
          <p:nvSpPr>
            <p:cNvPr id="21" name="Retângulo 20"/>
            <p:cNvSpPr/>
            <p:nvPr/>
          </p:nvSpPr>
          <p:spPr>
            <a:xfrm>
              <a:off x="2514600" y="3314699"/>
              <a:ext cx="18288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de seta reta 21"/>
            <p:cNvCxnSpPr>
              <a:stCxn id="21" idx="3"/>
              <a:endCxn id="23" idx="1"/>
            </p:cNvCxnSpPr>
            <p:nvPr/>
          </p:nvCxnSpPr>
          <p:spPr>
            <a:xfrm>
              <a:off x="4343400" y="3433762"/>
              <a:ext cx="1524000" cy="485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5867400" y="2838450"/>
              <a:ext cx="3200400" cy="12003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Passa este vetor juntamente com os outros valores como argumento para a função “incrementar”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30" name="Grupo 15"/>
          <p:cNvGrpSpPr/>
          <p:nvPr/>
        </p:nvGrpSpPr>
        <p:grpSpPr>
          <a:xfrm>
            <a:off x="1447800" y="5498068"/>
            <a:ext cx="7391400" cy="874931"/>
            <a:chOff x="1676400" y="3143250"/>
            <a:chExt cx="7391400" cy="874931"/>
          </a:xfrm>
        </p:grpSpPr>
        <p:sp>
          <p:nvSpPr>
            <p:cNvPr id="31" name="Retângulo 30"/>
            <p:cNvSpPr/>
            <p:nvPr/>
          </p:nvSpPr>
          <p:spPr>
            <a:xfrm>
              <a:off x="1676400" y="3143250"/>
              <a:ext cx="28194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2" name="Conector de seta reta 31"/>
            <p:cNvCxnSpPr>
              <a:stCxn id="31" idx="3"/>
              <a:endCxn id="33" idx="1"/>
            </p:cNvCxnSpPr>
            <p:nvPr/>
          </p:nvCxnSpPr>
          <p:spPr>
            <a:xfrm>
              <a:off x="4495800" y="3262313"/>
              <a:ext cx="1371600" cy="43270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>
              <a:off x="5867400" y="3371850"/>
              <a:ext cx="32004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Imprime o vetor modificado por “incrementar”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676400"/>
            <a:ext cx="523875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Posição de vetor como parâmetro de funções</a:t>
            </a:r>
          </a:p>
        </p:txBody>
      </p:sp>
      <p:sp>
        <p:nvSpPr>
          <p:cNvPr id="1843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C614B248-E2E1-4AC6-8599-530A232EFA65}" type="slidenum">
              <a:rPr lang="pt-BR" altLang="en-US" smtClean="0"/>
              <a:pPr/>
              <a:t>19</a:t>
            </a:fld>
            <a:endParaRPr lang="pt-BR" altLang="en-US"/>
          </a:p>
        </p:txBody>
      </p:sp>
      <p:grpSp>
        <p:nvGrpSpPr>
          <p:cNvPr id="2" name="Grupo 15"/>
          <p:cNvGrpSpPr/>
          <p:nvPr/>
        </p:nvGrpSpPr>
        <p:grpSpPr>
          <a:xfrm>
            <a:off x="2324100" y="1514475"/>
            <a:ext cx="6553200" cy="923330"/>
            <a:chOff x="1143000" y="2686050"/>
            <a:chExt cx="6553200" cy="923330"/>
          </a:xfrm>
        </p:grpSpPr>
        <p:sp>
          <p:nvSpPr>
            <p:cNvPr id="8" name="Retângulo 7"/>
            <p:cNvSpPr/>
            <p:nvPr/>
          </p:nvSpPr>
          <p:spPr>
            <a:xfrm>
              <a:off x="1143000" y="3305175"/>
              <a:ext cx="27051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de seta reta 8"/>
            <p:cNvCxnSpPr>
              <a:stCxn id="8" idx="3"/>
              <a:endCxn id="10" idx="1"/>
            </p:cNvCxnSpPr>
            <p:nvPr/>
          </p:nvCxnSpPr>
          <p:spPr>
            <a:xfrm flipV="1">
              <a:off x="3848100" y="3147715"/>
              <a:ext cx="1257300" cy="2765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5105400" y="2686050"/>
              <a:ext cx="2590800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Recebe uma </a:t>
              </a:r>
              <a:r>
                <a:rPr lang="pt-BR" u="sng" dirty="0">
                  <a:solidFill>
                    <a:srgbClr val="C00000"/>
                  </a:solidFill>
                </a:rPr>
                <a:t>nota</a:t>
              </a:r>
              <a:r>
                <a:rPr lang="pt-BR" dirty="0">
                  <a:solidFill>
                    <a:srgbClr val="C00000"/>
                  </a:solidFill>
                </a:rPr>
                <a:t> float, e a </a:t>
              </a:r>
              <a:r>
                <a:rPr lang="pt-BR" u="sng" dirty="0">
                  <a:solidFill>
                    <a:srgbClr val="C00000"/>
                  </a:solidFill>
                </a:rPr>
                <a:t>média</a:t>
              </a:r>
              <a:r>
                <a:rPr lang="pt-BR" dirty="0">
                  <a:solidFill>
                    <a:srgbClr val="C00000"/>
                  </a:solidFill>
                </a:rPr>
                <a:t> com a qual a nota será comparada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3" name="Grupo 15"/>
          <p:cNvGrpSpPr/>
          <p:nvPr/>
        </p:nvGrpSpPr>
        <p:grpSpPr>
          <a:xfrm>
            <a:off x="1495425" y="3124200"/>
            <a:ext cx="7518733" cy="1143000"/>
            <a:chOff x="2556884" y="2428875"/>
            <a:chExt cx="6675286" cy="1143000"/>
          </a:xfrm>
        </p:grpSpPr>
        <p:sp>
          <p:nvSpPr>
            <p:cNvPr id="15" name="Retângulo 14"/>
            <p:cNvSpPr/>
            <p:nvPr/>
          </p:nvSpPr>
          <p:spPr>
            <a:xfrm>
              <a:off x="2556884" y="3333749"/>
              <a:ext cx="3585552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6" name="Conector de seta reta 15"/>
            <p:cNvCxnSpPr>
              <a:stCxn id="15" idx="3"/>
              <a:endCxn id="17" idx="1"/>
            </p:cNvCxnSpPr>
            <p:nvPr/>
          </p:nvCxnSpPr>
          <p:spPr>
            <a:xfrm flipV="1">
              <a:off x="6142436" y="2752041"/>
              <a:ext cx="498933" cy="70077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/>
            <p:cNvSpPr txBox="1"/>
            <p:nvPr/>
          </p:nvSpPr>
          <p:spPr>
            <a:xfrm>
              <a:off x="6641369" y="2428875"/>
              <a:ext cx="2590801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Declaração de um vetor com as notas já preenchidas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2343150" y="4191000"/>
            <a:ext cx="6648450" cy="923330"/>
            <a:chOff x="2619375" y="2647950"/>
            <a:chExt cx="6648450" cy="923330"/>
          </a:xfrm>
        </p:grpSpPr>
        <p:sp>
          <p:nvSpPr>
            <p:cNvPr id="21" name="Retângulo 20"/>
            <p:cNvSpPr/>
            <p:nvPr/>
          </p:nvSpPr>
          <p:spPr>
            <a:xfrm>
              <a:off x="2619375" y="3314699"/>
              <a:ext cx="2286000" cy="2381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de seta reta 21"/>
            <p:cNvCxnSpPr>
              <a:stCxn id="21" idx="3"/>
              <a:endCxn id="23" idx="1"/>
            </p:cNvCxnSpPr>
            <p:nvPr/>
          </p:nvCxnSpPr>
          <p:spPr>
            <a:xfrm flipV="1">
              <a:off x="4905375" y="3109615"/>
              <a:ext cx="1362075" cy="32414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6267450" y="2647950"/>
              <a:ext cx="3000375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rgbClr val="C00000"/>
                  </a:solidFill>
                </a:rPr>
                <a:t>Passa o valor na posição i do vetor como argumento para a função “aprovado”</a:t>
              </a:r>
              <a:endParaRPr lang="pt-BR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Até agora: </a:t>
            </a:r>
            <a:r>
              <a:rPr lang="pt-BR" b="1" dirty="0"/>
              <a:t>variável </a:t>
            </a:r>
            <a:r>
              <a:rPr lang="pt-BR" dirty="0"/>
              <a:t>e</a:t>
            </a:r>
            <a:r>
              <a:rPr lang="pt-BR" b="1" dirty="0"/>
              <a:t> constante</a:t>
            </a:r>
          </a:p>
          <a:p>
            <a:r>
              <a:rPr lang="pt-BR" dirty="0"/>
              <a:t>Armazenar centenas de valores -&gt; criar centenas de variáveis </a:t>
            </a:r>
          </a:p>
          <a:p>
            <a:pPr lvl="1"/>
            <a:r>
              <a:rPr lang="pt-BR" dirty="0"/>
              <a:t>Não é uma boa solução</a:t>
            </a:r>
          </a:p>
          <a:p>
            <a:r>
              <a:rPr lang="pt-BR" dirty="0" err="1"/>
              <a:t>Ex</a:t>
            </a:r>
            <a:r>
              <a:rPr lang="pt-BR" dirty="0"/>
              <a:t>: armazenar as notas dos alunos</a:t>
            </a:r>
          </a:p>
          <a:p>
            <a:pPr lvl="1"/>
            <a:r>
              <a:rPr lang="pt-BR" dirty="0"/>
              <a:t>Cálculo da média</a:t>
            </a:r>
          </a:p>
          <a:p>
            <a:pPr lvl="1"/>
            <a:r>
              <a:rPr lang="pt-BR" dirty="0" err="1"/>
              <a:t>Ordernar</a:t>
            </a:r>
            <a:r>
              <a:rPr lang="pt-BR" dirty="0"/>
              <a:t> as notas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Compostas Bidimensionais (matrizes)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Mais de um índice para endereçamento.</a:t>
            </a:r>
          </a:p>
          <a:p>
            <a:r>
              <a:rPr lang="pt-BR" dirty="0"/>
              <a:t>Vetor de vetores: um vetor onde cada </a:t>
            </a:r>
            <a:r>
              <a:rPr lang="pt-BR"/>
              <a:t>posição contém </a:t>
            </a:r>
            <a:r>
              <a:rPr lang="pt-BR" dirty="0"/>
              <a:t>um outro vetor:</a:t>
            </a:r>
          </a:p>
        </p:txBody>
      </p:sp>
      <p:sp>
        <p:nvSpPr>
          <p:cNvPr id="2457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865719A0-E49D-4383-8EE9-712252524AE1}" type="slidenum">
              <a:rPr lang="pt-BR" altLang="en-US" smtClean="0"/>
              <a:pPr/>
              <a:t>20</a:t>
            </a:fld>
            <a:endParaRPr lang="pt-BR" altLang="en-US"/>
          </a:p>
        </p:txBody>
      </p:sp>
      <p:grpSp>
        <p:nvGrpSpPr>
          <p:cNvPr id="77" name="Grupo 76"/>
          <p:cNvGrpSpPr/>
          <p:nvPr/>
        </p:nvGrpSpPr>
        <p:grpSpPr>
          <a:xfrm>
            <a:off x="762000" y="3048000"/>
            <a:ext cx="1676400" cy="3113088"/>
            <a:chOff x="609600" y="2667000"/>
            <a:chExt cx="1676400" cy="3113088"/>
          </a:xfrm>
        </p:grpSpPr>
        <p:grpSp>
          <p:nvGrpSpPr>
            <p:cNvPr id="55" name="Grupo 54"/>
            <p:cNvGrpSpPr/>
            <p:nvPr/>
          </p:nvGrpSpPr>
          <p:grpSpPr>
            <a:xfrm>
              <a:off x="1905001" y="2971800"/>
              <a:ext cx="380999" cy="2808288"/>
              <a:chOff x="1905000" y="2971800"/>
              <a:chExt cx="2879725" cy="2808288"/>
            </a:xfrm>
          </p:grpSpPr>
          <p:sp>
            <p:nvSpPr>
              <p:cNvPr id="39" name="Rectangle 5"/>
              <p:cNvSpPr>
                <a:spLocks noChangeArrowheads="1"/>
              </p:cNvSpPr>
              <p:nvPr/>
            </p:nvSpPr>
            <p:spPr bwMode="auto">
              <a:xfrm>
                <a:off x="1905000" y="2971800"/>
                <a:ext cx="2879725" cy="2808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pPr eaLnBrk="1" hangingPunct="1"/>
                <a:endParaRPr lang="pt-BR"/>
              </a:p>
            </p:txBody>
          </p:sp>
          <p:sp>
            <p:nvSpPr>
              <p:cNvPr id="41" name="Line 14"/>
              <p:cNvSpPr>
                <a:spLocks noChangeShapeType="1"/>
              </p:cNvSpPr>
              <p:nvPr/>
            </p:nvSpPr>
            <p:spPr bwMode="auto">
              <a:xfrm>
                <a:off x="1905000" y="3330575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2" name="Line 15"/>
              <p:cNvSpPr>
                <a:spLocks noChangeShapeType="1"/>
              </p:cNvSpPr>
              <p:nvPr/>
            </p:nvSpPr>
            <p:spPr bwMode="auto">
              <a:xfrm>
                <a:off x="1905000" y="3690938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3" name="Line 16"/>
              <p:cNvSpPr>
                <a:spLocks noChangeShapeType="1"/>
              </p:cNvSpPr>
              <p:nvPr/>
            </p:nvSpPr>
            <p:spPr bwMode="auto">
              <a:xfrm>
                <a:off x="1905000" y="4051300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4" name="Line 17"/>
              <p:cNvSpPr>
                <a:spLocks noChangeShapeType="1"/>
              </p:cNvSpPr>
              <p:nvPr/>
            </p:nvSpPr>
            <p:spPr bwMode="auto">
              <a:xfrm>
                <a:off x="1905000" y="4411663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5" name="Line 18"/>
              <p:cNvSpPr>
                <a:spLocks noChangeShapeType="1"/>
              </p:cNvSpPr>
              <p:nvPr/>
            </p:nvSpPr>
            <p:spPr bwMode="auto">
              <a:xfrm>
                <a:off x="1905000" y="4772025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6" name="Line 19"/>
              <p:cNvSpPr>
                <a:spLocks noChangeShapeType="1"/>
              </p:cNvSpPr>
              <p:nvPr/>
            </p:nvSpPr>
            <p:spPr bwMode="auto">
              <a:xfrm>
                <a:off x="1905000" y="5130800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905000" y="5419725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6" name="Grupo 75"/>
            <p:cNvGrpSpPr/>
            <p:nvPr/>
          </p:nvGrpSpPr>
          <p:grpSpPr>
            <a:xfrm>
              <a:off x="609600" y="2667000"/>
              <a:ext cx="1143000" cy="457200"/>
              <a:chOff x="609600" y="2667000"/>
              <a:chExt cx="1143000" cy="457200"/>
            </a:xfrm>
          </p:grpSpPr>
          <p:sp>
            <p:nvSpPr>
              <p:cNvPr id="65" name="CaixaDeTexto 64"/>
              <p:cNvSpPr txBox="1"/>
              <p:nvPr/>
            </p:nvSpPr>
            <p:spPr>
              <a:xfrm>
                <a:off x="609600" y="2667000"/>
                <a:ext cx="69551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Vetor</a:t>
                </a:r>
              </a:p>
            </p:txBody>
          </p:sp>
          <p:cxnSp>
            <p:nvCxnSpPr>
              <p:cNvPr id="67" name="Conector de seta reta 66"/>
              <p:cNvCxnSpPr>
                <a:stCxn id="65" idx="3"/>
              </p:cNvCxnSpPr>
              <p:nvPr/>
            </p:nvCxnSpPr>
            <p:spPr>
              <a:xfrm>
                <a:off x="1305111" y="2851666"/>
                <a:ext cx="447489" cy="27253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upo 77"/>
          <p:cNvGrpSpPr/>
          <p:nvPr/>
        </p:nvGrpSpPr>
        <p:grpSpPr>
          <a:xfrm>
            <a:off x="2590800" y="2971800"/>
            <a:ext cx="5410200" cy="3189288"/>
            <a:chOff x="2438400" y="2590800"/>
            <a:chExt cx="5410200" cy="3189288"/>
          </a:xfrm>
        </p:grpSpPr>
        <p:grpSp>
          <p:nvGrpSpPr>
            <p:cNvPr id="21" name="Group 4"/>
            <p:cNvGrpSpPr>
              <a:grpSpLocks/>
            </p:cNvGrpSpPr>
            <p:nvPr/>
          </p:nvGrpSpPr>
          <p:grpSpPr bwMode="auto">
            <a:xfrm>
              <a:off x="2895600" y="2971800"/>
              <a:ext cx="2879725" cy="2808288"/>
              <a:chOff x="1610" y="1979"/>
              <a:chExt cx="1814" cy="1769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1610" y="1979"/>
                <a:ext cx="1814" cy="17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pPr eaLnBrk="1" hangingPunct="1"/>
                <a:endParaRPr lang="pt-BR"/>
              </a:p>
            </p:txBody>
          </p:sp>
          <p:grpSp>
            <p:nvGrpSpPr>
              <p:cNvPr id="23" name="Group 6"/>
              <p:cNvGrpSpPr>
                <a:grpSpLocks/>
              </p:cNvGrpSpPr>
              <p:nvPr/>
            </p:nvGrpSpPr>
            <p:grpSpPr bwMode="auto">
              <a:xfrm>
                <a:off x="1837" y="1979"/>
                <a:ext cx="1361" cy="1769"/>
                <a:chOff x="1837" y="1979"/>
                <a:chExt cx="1361" cy="1633"/>
              </a:xfrm>
            </p:grpSpPr>
            <p:sp>
              <p:nvSpPr>
                <p:cNvPr id="31" name="Line 7"/>
                <p:cNvSpPr>
                  <a:spLocks noChangeShapeType="1"/>
                </p:cNvSpPr>
                <p:nvPr/>
              </p:nvSpPr>
              <p:spPr bwMode="auto">
                <a:xfrm>
                  <a:off x="2517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2" name="Line 8"/>
                <p:cNvSpPr>
                  <a:spLocks noChangeShapeType="1"/>
                </p:cNvSpPr>
                <p:nvPr/>
              </p:nvSpPr>
              <p:spPr bwMode="auto">
                <a:xfrm>
                  <a:off x="2064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3" name="Line 9"/>
                <p:cNvSpPr>
                  <a:spLocks noChangeShapeType="1"/>
                </p:cNvSpPr>
                <p:nvPr/>
              </p:nvSpPr>
              <p:spPr bwMode="auto">
                <a:xfrm>
                  <a:off x="2971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4" name="Line 10"/>
                <p:cNvSpPr>
                  <a:spLocks noChangeShapeType="1"/>
                </p:cNvSpPr>
                <p:nvPr/>
              </p:nvSpPr>
              <p:spPr bwMode="auto">
                <a:xfrm>
                  <a:off x="3198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5" name="Line 11"/>
                <p:cNvSpPr>
                  <a:spLocks noChangeShapeType="1"/>
                </p:cNvSpPr>
                <p:nvPr/>
              </p:nvSpPr>
              <p:spPr bwMode="auto">
                <a:xfrm>
                  <a:off x="2744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6" name="Line 12"/>
                <p:cNvSpPr>
                  <a:spLocks noChangeShapeType="1"/>
                </p:cNvSpPr>
                <p:nvPr/>
              </p:nvSpPr>
              <p:spPr bwMode="auto">
                <a:xfrm>
                  <a:off x="2290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7" name="Line 13"/>
                <p:cNvSpPr>
                  <a:spLocks noChangeShapeType="1"/>
                </p:cNvSpPr>
                <p:nvPr/>
              </p:nvSpPr>
              <p:spPr bwMode="auto">
                <a:xfrm>
                  <a:off x="1837" y="1979"/>
                  <a:ext cx="0" cy="163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4" name="Line 14"/>
              <p:cNvSpPr>
                <a:spLocks noChangeShapeType="1"/>
              </p:cNvSpPr>
              <p:nvPr/>
            </p:nvSpPr>
            <p:spPr bwMode="auto">
              <a:xfrm>
                <a:off x="1610" y="2205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" name="Line 15"/>
              <p:cNvSpPr>
                <a:spLocks noChangeShapeType="1"/>
              </p:cNvSpPr>
              <p:nvPr/>
            </p:nvSpPr>
            <p:spPr bwMode="auto">
              <a:xfrm>
                <a:off x="1610" y="2432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" name="Line 16"/>
              <p:cNvSpPr>
                <a:spLocks noChangeShapeType="1"/>
              </p:cNvSpPr>
              <p:nvPr/>
            </p:nvSpPr>
            <p:spPr bwMode="auto">
              <a:xfrm>
                <a:off x="1610" y="2659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7" name="Line 17"/>
              <p:cNvSpPr>
                <a:spLocks noChangeShapeType="1"/>
              </p:cNvSpPr>
              <p:nvPr/>
            </p:nvSpPr>
            <p:spPr bwMode="auto">
              <a:xfrm>
                <a:off x="1610" y="2886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" name="Line 18"/>
              <p:cNvSpPr>
                <a:spLocks noChangeShapeType="1"/>
              </p:cNvSpPr>
              <p:nvPr/>
            </p:nvSpPr>
            <p:spPr bwMode="auto">
              <a:xfrm>
                <a:off x="1610" y="3113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9" name="Line 19"/>
              <p:cNvSpPr>
                <a:spLocks noChangeShapeType="1"/>
              </p:cNvSpPr>
              <p:nvPr/>
            </p:nvSpPr>
            <p:spPr bwMode="auto">
              <a:xfrm>
                <a:off x="1610" y="3339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" name="Line 20"/>
              <p:cNvSpPr>
                <a:spLocks noChangeShapeType="1"/>
              </p:cNvSpPr>
              <p:nvPr/>
            </p:nvSpPr>
            <p:spPr bwMode="auto">
              <a:xfrm>
                <a:off x="1610" y="3521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cxnSp>
          <p:nvCxnSpPr>
            <p:cNvPr id="57" name="Conector de seta reta 56"/>
            <p:cNvCxnSpPr/>
            <p:nvPr/>
          </p:nvCxnSpPr>
          <p:spPr>
            <a:xfrm>
              <a:off x="2438400" y="31242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de seta reta 57"/>
            <p:cNvCxnSpPr/>
            <p:nvPr/>
          </p:nvCxnSpPr>
          <p:spPr>
            <a:xfrm>
              <a:off x="2438400" y="3503612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de seta reta 58"/>
            <p:cNvCxnSpPr/>
            <p:nvPr/>
          </p:nvCxnSpPr>
          <p:spPr>
            <a:xfrm>
              <a:off x="2438400" y="3887788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de seta reta 59"/>
            <p:cNvCxnSpPr/>
            <p:nvPr/>
          </p:nvCxnSpPr>
          <p:spPr>
            <a:xfrm>
              <a:off x="2438400" y="42672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de seta reta 60"/>
            <p:cNvCxnSpPr/>
            <p:nvPr/>
          </p:nvCxnSpPr>
          <p:spPr>
            <a:xfrm>
              <a:off x="2438400" y="45720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de seta reta 61"/>
            <p:cNvCxnSpPr/>
            <p:nvPr/>
          </p:nvCxnSpPr>
          <p:spPr>
            <a:xfrm>
              <a:off x="2438400" y="4951412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de seta reta 62"/>
            <p:cNvCxnSpPr/>
            <p:nvPr/>
          </p:nvCxnSpPr>
          <p:spPr>
            <a:xfrm>
              <a:off x="2438400" y="5332412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de seta reta 63"/>
            <p:cNvCxnSpPr/>
            <p:nvPr/>
          </p:nvCxnSpPr>
          <p:spPr>
            <a:xfrm>
              <a:off x="2438400" y="5637212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upo 74"/>
            <p:cNvGrpSpPr/>
            <p:nvPr/>
          </p:nvGrpSpPr>
          <p:grpSpPr>
            <a:xfrm>
              <a:off x="5867420" y="2590800"/>
              <a:ext cx="1981180" cy="533398"/>
              <a:chOff x="5867420" y="2590800"/>
              <a:chExt cx="1981180" cy="533398"/>
            </a:xfrm>
          </p:grpSpPr>
          <p:sp>
            <p:nvSpPr>
              <p:cNvPr id="69" name="CaixaDeTexto 68"/>
              <p:cNvSpPr txBox="1"/>
              <p:nvPr/>
            </p:nvSpPr>
            <p:spPr>
              <a:xfrm>
                <a:off x="6629400" y="2590800"/>
                <a:ext cx="1219200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de vetores</a:t>
                </a:r>
              </a:p>
            </p:txBody>
          </p:sp>
          <p:cxnSp>
            <p:nvCxnSpPr>
              <p:cNvPr id="70" name="Conector de seta reta 69"/>
              <p:cNvCxnSpPr>
                <a:stCxn id="69" idx="1"/>
              </p:cNvCxnSpPr>
              <p:nvPr/>
            </p:nvCxnSpPr>
            <p:spPr>
              <a:xfrm rot="10800000" flipV="1">
                <a:off x="5867420" y="2775466"/>
                <a:ext cx="761981" cy="3487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0372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Variáveis Compostas Bidimensionais (matrizes)</a:t>
            </a:r>
            <a:endParaRPr lang="pt-BR" dirty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</p:txBody>
      </p:sp>
      <p:sp>
        <p:nvSpPr>
          <p:cNvPr id="25603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5D4E19C8-CC02-4846-9C36-E244BCE9F84A}" type="slidenum">
              <a:rPr lang="pt-BR" altLang="en-US" smtClean="0"/>
              <a:pPr/>
              <a:t>21</a:t>
            </a:fld>
            <a:endParaRPr lang="pt-B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71775" y="2997200"/>
            <a:ext cx="2879725" cy="2808288"/>
            <a:chOff x="1610" y="1979"/>
            <a:chExt cx="1814" cy="1769"/>
          </a:xfrm>
        </p:grpSpPr>
        <p:sp>
          <p:nvSpPr>
            <p:cNvPr id="25610" name="Rectangle 5"/>
            <p:cNvSpPr>
              <a:spLocks noChangeArrowheads="1"/>
            </p:cNvSpPr>
            <p:nvPr/>
          </p:nvSpPr>
          <p:spPr bwMode="auto">
            <a:xfrm>
              <a:off x="1610" y="1979"/>
              <a:ext cx="1814" cy="17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837" y="1979"/>
              <a:ext cx="1361" cy="1769"/>
              <a:chOff x="1837" y="1979"/>
              <a:chExt cx="1361" cy="1633"/>
            </a:xfrm>
          </p:grpSpPr>
          <p:sp>
            <p:nvSpPr>
              <p:cNvPr id="25619" name="Line 7"/>
              <p:cNvSpPr>
                <a:spLocks noChangeShapeType="1"/>
              </p:cNvSpPr>
              <p:nvPr/>
            </p:nvSpPr>
            <p:spPr bwMode="auto">
              <a:xfrm>
                <a:off x="2517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0" name="Line 8"/>
              <p:cNvSpPr>
                <a:spLocks noChangeShapeType="1"/>
              </p:cNvSpPr>
              <p:nvPr/>
            </p:nvSpPr>
            <p:spPr bwMode="auto">
              <a:xfrm>
                <a:off x="2064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1" name="Line 9"/>
              <p:cNvSpPr>
                <a:spLocks noChangeShapeType="1"/>
              </p:cNvSpPr>
              <p:nvPr/>
            </p:nvSpPr>
            <p:spPr bwMode="auto">
              <a:xfrm>
                <a:off x="2971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2" name="Line 10"/>
              <p:cNvSpPr>
                <a:spLocks noChangeShapeType="1"/>
              </p:cNvSpPr>
              <p:nvPr/>
            </p:nvSpPr>
            <p:spPr bwMode="auto">
              <a:xfrm>
                <a:off x="3198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3" name="Line 11"/>
              <p:cNvSpPr>
                <a:spLocks noChangeShapeType="1"/>
              </p:cNvSpPr>
              <p:nvPr/>
            </p:nvSpPr>
            <p:spPr bwMode="auto">
              <a:xfrm>
                <a:off x="2744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4" name="Line 12"/>
              <p:cNvSpPr>
                <a:spLocks noChangeShapeType="1"/>
              </p:cNvSpPr>
              <p:nvPr/>
            </p:nvSpPr>
            <p:spPr bwMode="auto">
              <a:xfrm>
                <a:off x="2290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625" name="Line 13"/>
              <p:cNvSpPr>
                <a:spLocks noChangeShapeType="1"/>
              </p:cNvSpPr>
              <p:nvPr/>
            </p:nvSpPr>
            <p:spPr bwMode="auto">
              <a:xfrm>
                <a:off x="1837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5612" name="Line 14"/>
            <p:cNvSpPr>
              <a:spLocks noChangeShapeType="1"/>
            </p:cNvSpPr>
            <p:nvPr/>
          </p:nvSpPr>
          <p:spPr bwMode="auto">
            <a:xfrm>
              <a:off x="1610" y="2205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3" name="Line 15"/>
            <p:cNvSpPr>
              <a:spLocks noChangeShapeType="1"/>
            </p:cNvSpPr>
            <p:nvPr/>
          </p:nvSpPr>
          <p:spPr bwMode="auto">
            <a:xfrm>
              <a:off x="1610" y="2432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4" name="Line 16"/>
            <p:cNvSpPr>
              <a:spLocks noChangeShapeType="1"/>
            </p:cNvSpPr>
            <p:nvPr/>
          </p:nvSpPr>
          <p:spPr bwMode="auto">
            <a:xfrm>
              <a:off x="1610" y="2659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5" name="Line 17"/>
            <p:cNvSpPr>
              <a:spLocks noChangeShapeType="1"/>
            </p:cNvSpPr>
            <p:nvPr/>
          </p:nvSpPr>
          <p:spPr bwMode="auto">
            <a:xfrm>
              <a:off x="1610" y="2886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6" name="Line 18"/>
            <p:cNvSpPr>
              <a:spLocks noChangeShapeType="1"/>
            </p:cNvSpPr>
            <p:nvPr/>
          </p:nvSpPr>
          <p:spPr bwMode="auto">
            <a:xfrm>
              <a:off x="1610" y="3113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7" name="Line 19"/>
            <p:cNvSpPr>
              <a:spLocks noChangeShapeType="1"/>
            </p:cNvSpPr>
            <p:nvPr/>
          </p:nvSpPr>
          <p:spPr bwMode="auto">
            <a:xfrm>
              <a:off x="1610" y="3339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618" name="Line 20"/>
            <p:cNvSpPr>
              <a:spLocks noChangeShapeType="1"/>
            </p:cNvSpPr>
            <p:nvPr/>
          </p:nvSpPr>
          <p:spPr bwMode="auto">
            <a:xfrm>
              <a:off x="1610" y="3521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5606" name="Text Box 21"/>
          <p:cNvSpPr txBox="1">
            <a:spLocks noChangeArrowheads="1"/>
          </p:cNvSpPr>
          <p:nvPr/>
        </p:nvSpPr>
        <p:spPr bwMode="auto">
          <a:xfrm>
            <a:off x="1187450" y="29972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/>
              <a:t>linhas</a:t>
            </a:r>
          </a:p>
        </p:txBody>
      </p:sp>
      <p:sp>
        <p:nvSpPr>
          <p:cNvPr id="25607" name="Line 22"/>
          <p:cNvSpPr>
            <a:spLocks noChangeShapeType="1"/>
          </p:cNvSpPr>
          <p:nvPr/>
        </p:nvSpPr>
        <p:spPr bwMode="auto">
          <a:xfrm>
            <a:off x="2987675" y="26368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608" name="Line 23"/>
          <p:cNvSpPr>
            <a:spLocks noChangeShapeType="1"/>
          </p:cNvSpPr>
          <p:nvPr/>
        </p:nvSpPr>
        <p:spPr bwMode="auto">
          <a:xfrm>
            <a:off x="2266950" y="32131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609" name="Text Box 24"/>
          <p:cNvSpPr txBox="1">
            <a:spLocks noChangeArrowheads="1"/>
          </p:cNvSpPr>
          <p:nvPr/>
        </p:nvSpPr>
        <p:spPr bwMode="auto">
          <a:xfrm>
            <a:off x="2484438" y="2276475"/>
            <a:ext cx="113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/>
              <a:t>colunas</a:t>
            </a:r>
          </a:p>
        </p:txBody>
      </p:sp>
    </p:spTree>
    <p:extLst>
      <p:ext uri="{BB962C8B-B14F-4D97-AF65-F5344CB8AC3E}">
        <p14:creationId xmlns:p14="http://schemas.microsoft.com/office/powerpoint/2010/main" val="2623188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Variáveis Compostas Bidimensionais (matrizes)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Manipulação:</a:t>
            </a:r>
          </a:p>
        </p:txBody>
      </p:sp>
      <p:sp>
        <p:nvSpPr>
          <p:cNvPr id="2662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2D58D6CE-AAA2-464F-A1A1-F9FF9D193968}" type="slidenum">
              <a:rPr lang="pt-BR" altLang="en-US" smtClean="0"/>
              <a:pPr/>
              <a:t>22</a:t>
            </a:fld>
            <a:endParaRPr lang="pt-BR" altLang="en-US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2843213" y="2898775"/>
            <a:ext cx="2843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 sz="1400"/>
              <a:t>0  1   2  3   4  5   6  7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43213" y="3284538"/>
            <a:ext cx="2879725" cy="2808287"/>
            <a:chOff x="1610" y="1979"/>
            <a:chExt cx="1814" cy="1769"/>
          </a:xfrm>
        </p:grpSpPr>
        <p:sp>
          <p:nvSpPr>
            <p:cNvPr id="26637" name="Rectangle 6"/>
            <p:cNvSpPr>
              <a:spLocks noChangeArrowheads="1"/>
            </p:cNvSpPr>
            <p:nvPr/>
          </p:nvSpPr>
          <p:spPr bwMode="auto">
            <a:xfrm>
              <a:off x="1610" y="1979"/>
              <a:ext cx="1814" cy="17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837" y="1979"/>
              <a:ext cx="1361" cy="1769"/>
              <a:chOff x="1837" y="1979"/>
              <a:chExt cx="1361" cy="1633"/>
            </a:xfrm>
          </p:grpSpPr>
          <p:sp>
            <p:nvSpPr>
              <p:cNvPr id="26646" name="Line 8"/>
              <p:cNvSpPr>
                <a:spLocks noChangeShapeType="1"/>
              </p:cNvSpPr>
              <p:nvPr/>
            </p:nvSpPr>
            <p:spPr bwMode="auto">
              <a:xfrm>
                <a:off x="2517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47" name="Line 9"/>
              <p:cNvSpPr>
                <a:spLocks noChangeShapeType="1"/>
              </p:cNvSpPr>
              <p:nvPr/>
            </p:nvSpPr>
            <p:spPr bwMode="auto">
              <a:xfrm>
                <a:off x="2064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48" name="Line 10"/>
              <p:cNvSpPr>
                <a:spLocks noChangeShapeType="1"/>
              </p:cNvSpPr>
              <p:nvPr/>
            </p:nvSpPr>
            <p:spPr bwMode="auto">
              <a:xfrm>
                <a:off x="2971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49" name="Line 11"/>
              <p:cNvSpPr>
                <a:spLocks noChangeShapeType="1"/>
              </p:cNvSpPr>
              <p:nvPr/>
            </p:nvSpPr>
            <p:spPr bwMode="auto">
              <a:xfrm>
                <a:off x="3198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50" name="Line 12"/>
              <p:cNvSpPr>
                <a:spLocks noChangeShapeType="1"/>
              </p:cNvSpPr>
              <p:nvPr/>
            </p:nvSpPr>
            <p:spPr bwMode="auto">
              <a:xfrm>
                <a:off x="2744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51" name="Line 13"/>
              <p:cNvSpPr>
                <a:spLocks noChangeShapeType="1"/>
              </p:cNvSpPr>
              <p:nvPr/>
            </p:nvSpPr>
            <p:spPr bwMode="auto">
              <a:xfrm>
                <a:off x="2290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52" name="Line 14"/>
              <p:cNvSpPr>
                <a:spLocks noChangeShapeType="1"/>
              </p:cNvSpPr>
              <p:nvPr/>
            </p:nvSpPr>
            <p:spPr bwMode="auto">
              <a:xfrm>
                <a:off x="1837" y="1979"/>
                <a:ext cx="0" cy="16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1610" y="2205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1610" y="2432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1610" y="2659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1610" y="2886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>
              <a:off x="1610" y="3113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>
              <a:off x="1610" y="3339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1610" y="3521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6631" name="Text Box 22"/>
          <p:cNvSpPr txBox="1">
            <a:spLocks noChangeArrowheads="1"/>
          </p:cNvSpPr>
          <p:nvPr/>
        </p:nvSpPr>
        <p:spPr bwMode="auto">
          <a:xfrm>
            <a:off x="2339975" y="3284538"/>
            <a:ext cx="609600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 sz="1400"/>
              <a:t>0  </a:t>
            </a:r>
          </a:p>
          <a:p>
            <a:pPr eaLnBrk="1" hangingPunct="1"/>
            <a:endParaRPr lang="pt-BR" sz="1000"/>
          </a:p>
          <a:p>
            <a:pPr eaLnBrk="1" hangingPunct="1"/>
            <a:r>
              <a:rPr lang="pt-BR" sz="1400"/>
              <a:t>1   </a:t>
            </a:r>
          </a:p>
          <a:p>
            <a:pPr eaLnBrk="1" hangingPunct="1"/>
            <a:endParaRPr lang="pt-BR" sz="1000"/>
          </a:p>
          <a:p>
            <a:pPr eaLnBrk="1" hangingPunct="1"/>
            <a:r>
              <a:rPr lang="pt-BR" sz="1400"/>
              <a:t>2  </a:t>
            </a:r>
          </a:p>
          <a:p>
            <a:pPr eaLnBrk="1" hangingPunct="1"/>
            <a:endParaRPr lang="pt-BR" sz="1000"/>
          </a:p>
          <a:p>
            <a:pPr eaLnBrk="1" hangingPunct="1"/>
            <a:r>
              <a:rPr lang="pt-BR" sz="1400"/>
              <a:t>3   </a:t>
            </a:r>
          </a:p>
          <a:p>
            <a:pPr eaLnBrk="1" hangingPunct="1"/>
            <a:endParaRPr lang="pt-BR" sz="1000"/>
          </a:p>
          <a:p>
            <a:pPr eaLnBrk="1" hangingPunct="1"/>
            <a:r>
              <a:rPr lang="pt-BR" sz="1400"/>
              <a:t>4  </a:t>
            </a:r>
          </a:p>
          <a:p>
            <a:pPr eaLnBrk="1" hangingPunct="1"/>
            <a:endParaRPr lang="pt-BR" sz="900"/>
          </a:p>
          <a:p>
            <a:pPr eaLnBrk="1" hangingPunct="1"/>
            <a:r>
              <a:rPr lang="pt-BR" sz="1400"/>
              <a:t>5 </a:t>
            </a:r>
          </a:p>
          <a:p>
            <a:pPr eaLnBrk="1" hangingPunct="1"/>
            <a:endParaRPr lang="pt-BR" sz="800"/>
          </a:p>
          <a:p>
            <a:pPr eaLnBrk="1" hangingPunct="1"/>
            <a:r>
              <a:rPr lang="pt-BR" sz="1400"/>
              <a:t>6</a:t>
            </a:r>
          </a:p>
          <a:p>
            <a:pPr eaLnBrk="1" hangingPunct="1"/>
            <a:endParaRPr lang="pt-BR" sz="1000"/>
          </a:p>
          <a:p>
            <a:pPr eaLnBrk="1" hangingPunct="1"/>
            <a:r>
              <a:rPr lang="pt-BR" sz="1400"/>
              <a:t>7</a:t>
            </a:r>
          </a:p>
        </p:txBody>
      </p:sp>
      <p:sp>
        <p:nvSpPr>
          <p:cNvPr id="26632" name="Rectangle 23"/>
          <p:cNvSpPr>
            <a:spLocks noChangeArrowheads="1"/>
          </p:cNvSpPr>
          <p:nvPr/>
        </p:nvSpPr>
        <p:spPr bwMode="auto">
          <a:xfrm>
            <a:off x="3924300" y="4005263"/>
            <a:ext cx="360363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26633" name="Text Box 24"/>
          <p:cNvSpPr txBox="1">
            <a:spLocks noChangeArrowheads="1"/>
          </p:cNvSpPr>
          <p:nvPr/>
        </p:nvSpPr>
        <p:spPr bwMode="auto">
          <a:xfrm>
            <a:off x="1042988" y="2708275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/>
              <a:t>MATRIZ</a:t>
            </a:r>
          </a:p>
        </p:txBody>
      </p:sp>
      <p:sp>
        <p:nvSpPr>
          <p:cNvPr id="26634" name="Text Box 25"/>
          <p:cNvSpPr txBox="1">
            <a:spLocks noChangeArrowheads="1"/>
          </p:cNvSpPr>
          <p:nvPr/>
        </p:nvSpPr>
        <p:spPr bwMode="auto">
          <a:xfrm>
            <a:off x="6443663" y="3141663"/>
            <a:ext cx="182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eaLnBrk="1" hangingPunct="1"/>
            <a:r>
              <a:rPr lang="pt-BR"/>
              <a:t>MATRIZ[2][3]</a:t>
            </a:r>
          </a:p>
        </p:txBody>
      </p:sp>
      <p:sp>
        <p:nvSpPr>
          <p:cNvPr id="26635" name="Line 26"/>
          <p:cNvSpPr>
            <a:spLocks noChangeShapeType="1"/>
          </p:cNvSpPr>
          <p:nvPr/>
        </p:nvSpPr>
        <p:spPr bwMode="auto">
          <a:xfrm flipH="1">
            <a:off x="4067175" y="3357563"/>
            <a:ext cx="21605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6" name="Line 27"/>
          <p:cNvSpPr>
            <a:spLocks noChangeShapeType="1"/>
          </p:cNvSpPr>
          <p:nvPr/>
        </p:nvSpPr>
        <p:spPr bwMode="auto">
          <a:xfrm>
            <a:off x="2124075" y="2924175"/>
            <a:ext cx="7191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756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Compostas Bidimensionais (matrizes)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Matriz é uma estrutura de dados homogênea bidimensional.</a:t>
            </a:r>
          </a:p>
          <a:p>
            <a:r>
              <a:rPr lang="pt-BR" dirty="0"/>
              <a:t>Declaração: </a:t>
            </a:r>
          </a:p>
          <a:p>
            <a:pPr lvl="1" algn="ctr">
              <a:buNone/>
            </a:pPr>
            <a:r>
              <a:rPr lang="pt-BR" b="1" dirty="0">
                <a:solidFill>
                  <a:schemeClr val="tx2"/>
                </a:solidFill>
              </a:rPr>
              <a:t>tipo</a:t>
            </a:r>
            <a:r>
              <a:rPr lang="pt-BR" dirty="0"/>
              <a:t> </a:t>
            </a:r>
            <a:r>
              <a:rPr lang="pt-BR" dirty="0" err="1">
                <a:solidFill>
                  <a:schemeClr val="tx1"/>
                </a:solidFill>
              </a:rPr>
              <a:t>nome_da_matriz</a:t>
            </a:r>
            <a:r>
              <a:rPr lang="pt-BR" dirty="0">
                <a:solidFill>
                  <a:srgbClr val="FF0000"/>
                </a:solidFill>
              </a:rPr>
              <a:t>[</a:t>
            </a:r>
            <a:r>
              <a:rPr lang="pt-BR" dirty="0">
                <a:solidFill>
                  <a:srgbClr val="FF00FF"/>
                </a:solidFill>
              </a:rPr>
              <a:t>m</a:t>
            </a:r>
            <a:r>
              <a:rPr lang="pt-BR" dirty="0">
                <a:solidFill>
                  <a:srgbClr val="FF0000"/>
                </a:solidFill>
              </a:rPr>
              <a:t>][</a:t>
            </a:r>
            <a:r>
              <a:rPr lang="pt-BR" dirty="0" err="1">
                <a:solidFill>
                  <a:srgbClr val="FF00FF"/>
                </a:solidFill>
              </a:rPr>
              <a:t>n</a:t>
            </a:r>
            <a:r>
              <a:rPr lang="pt-BR" dirty="0">
                <a:solidFill>
                  <a:srgbClr val="FF0000"/>
                </a:solidFill>
              </a:rPr>
              <a:t>];</a:t>
            </a:r>
          </a:p>
          <a:p>
            <a:pPr lvl="1" algn="ctr">
              <a:buNone/>
            </a:pPr>
            <a:endParaRPr lang="pt-BR" sz="11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pt-BR" dirty="0">
                <a:solidFill>
                  <a:srgbClr val="FF00FF"/>
                </a:solidFill>
              </a:rPr>
              <a:t>m</a:t>
            </a:r>
            <a:r>
              <a:rPr lang="pt-BR" dirty="0"/>
              <a:t>: representa o número de linhas da matriz</a:t>
            </a:r>
          </a:p>
          <a:p>
            <a:pPr marL="457200" lvl="1" indent="0">
              <a:buNone/>
            </a:pPr>
            <a:r>
              <a:rPr lang="pt-BR" dirty="0" err="1">
                <a:solidFill>
                  <a:srgbClr val="FF00FF"/>
                </a:solidFill>
              </a:rPr>
              <a:t>n</a:t>
            </a:r>
            <a:r>
              <a:rPr lang="pt-BR" dirty="0"/>
              <a:t>: o número de colunas</a:t>
            </a:r>
          </a:p>
          <a:p>
            <a:pPr lvl="1"/>
            <a:r>
              <a:rPr lang="pt-BR" dirty="0"/>
              <a:t>As duas dimensões são, respectivamente, a quantidade de linhas e colunas da matriz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 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>
                <a:solidFill>
                  <a:schemeClr val="tx2"/>
                </a:solidFill>
              </a:rPr>
              <a:t> </a:t>
            </a:r>
            <a:r>
              <a:rPr lang="pt-BR" dirty="0" err="1"/>
              <a:t>mat</a:t>
            </a:r>
            <a:r>
              <a:rPr lang="pt-BR" dirty="0"/>
              <a:t>[10][3];</a:t>
            </a:r>
          </a:p>
          <a:p>
            <a:pPr lvl="1"/>
            <a:endParaRPr lang="pt-BR" dirty="0"/>
          </a:p>
        </p:txBody>
      </p:sp>
      <p:sp>
        <p:nvSpPr>
          <p:cNvPr id="27651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4BE2426B-773A-41C7-B31D-5F1D2D636215}" type="slidenum">
              <a:rPr lang="pt-BR" altLang="en-US" smtClean="0"/>
              <a:pPr/>
              <a:t>23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70963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Compostas Bidimensionais (matrizes)</a:t>
            </a:r>
          </a:p>
        </p:txBody>
      </p:sp>
      <p:sp>
        <p:nvSpPr>
          <p:cNvPr id="27651" name="Espaço Reservado para Número de Slid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4BE2426B-773A-41C7-B31D-5F1D2D636215}" type="slidenum">
              <a:rPr lang="pt-BR" altLang="en-US" smtClean="0"/>
              <a:pPr/>
              <a:t>24</a:t>
            </a:fld>
            <a:endParaRPr lang="pt-BR" altLang="en-US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263525" y="1898650"/>
            <a:ext cx="8651875" cy="4267200"/>
            <a:chOff x="166" y="1248"/>
            <a:chExt cx="5450" cy="26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838" y="1606"/>
              <a:ext cx="2304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622" y="1614"/>
              <a:ext cx="1584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231" y="1536"/>
              <a:ext cx="4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600" b="1">
                  <a:latin typeface="Times New Roman" panose="02020603050405020304" pitchFamily="18" charset="0"/>
                </a:rPr>
                <a:t>...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3624" y="1646"/>
              <a:ext cx="19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anose="02020603050405020304" pitchFamily="18" charset="0"/>
                </a:rPr>
                <a:t>x[0][n-2] x[0][n-1]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423" y="1617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38" y="1595"/>
              <a:ext cx="2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200" b="1" dirty="0">
                  <a:latin typeface="Times New Roman" panose="02020603050405020304" pitchFamily="18" charset="0"/>
                </a:rPr>
                <a:t> </a:t>
              </a:r>
              <a:r>
                <a:rPr lang="pt-BR" sz="2400" b="1" dirty="0">
                  <a:latin typeface="Times New Roman" panose="02020603050405020304" pitchFamily="18" charset="0"/>
                </a:rPr>
                <a:t>x[0][0]     x[0][1]    x[0][2]</a:t>
              </a:r>
              <a:endParaRPr lang="pt-BR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1615" y="161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2326" y="161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200" y="3609"/>
              <a:ext cx="44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800" u="sng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 é uma matriz bidimensional m x n.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92" y="1680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linha 1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864" y="124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col. 1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632" y="124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col. 2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2" y="124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col. 3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3648" y="124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col. n-1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464" y="124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col. n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838" y="2230"/>
              <a:ext cx="2304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622" y="2238"/>
              <a:ext cx="1584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3231" y="2160"/>
              <a:ext cx="4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600" b="1">
                  <a:latin typeface="Times New Roman" panose="02020603050405020304" pitchFamily="18" charset="0"/>
                </a:rPr>
                <a:t>...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624" y="2270"/>
              <a:ext cx="19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anose="02020603050405020304" pitchFamily="18" charset="0"/>
                </a:rPr>
                <a:t>x[1][n-2] x[1][n-1]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423" y="224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838" y="2219"/>
              <a:ext cx="2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200" b="1">
                  <a:latin typeface="Times New Roman" panose="02020603050405020304" pitchFamily="18" charset="0"/>
                </a:rPr>
                <a:t> </a:t>
              </a:r>
              <a:r>
                <a:rPr lang="pt-BR" sz="2400" b="1">
                  <a:latin typeface="Times New Roman" panose="02020603050405020304" pitchFamily="18" charset="0"/>
                </a:rPr>
                <a:t>x[1][0]     x[1][1]    x[1][2]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1615" y="223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2326" y="224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192" y="230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linha 2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816" y="2544"/>
              <a:ext cx="441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200" b="1">
                  <a:latin typeface="Times New Roman" panose="02020603050405020304" pitchFamily="18" charset="0"/>
                </a:rPr>
                <a:t>    ...         ...         ...                 ...         ...</a:t>
              </a: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838" y="2990"/>
              <a:ext cx="2304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622" y="2998"/>
              <a:ext cx="1802" cy="3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3231" y="2920"/>
              <a:ext cx="4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3600" b="1">
                  <a:latin typeface="Times New Roman" panose="02020603050405020304" pitchFamily="18" charset="0"/>
                </a:rPr>
                <a:t>...</a:t>
              </a:r>
              <a:endParaRPr 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3591" y="3030"/>
              <a:ext cx="199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2200" b="1">
                  <a:latin typeface="Times New Roman" panose="02020603050405020304" pitchFamily="18" charset="0"/>
                </a:rPr>
                <a:t>x[m-1][n-2] x[m-1][n-1]</a:t>
              </a:r>
              <a:endParaRPr lang="pt-BR" sz="2200">
                <a:latin typeface="Times New Roman" panose="02020603050405020304" pitchFamily="18" charset="0"/>
              </a:endParaRPr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4533" y="300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794" y="3012"/>
              <a:ext cx="240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sz="2200" b="1">
                  <a:latin typeface="Times New Roman" panose="02020603050405020304" pitchFamily="18" charset="0"/>
                </a:rPr>
                <a:t>x[m-1][0]  x[m-1][1] x[m-1][2]</a:t>
              </a:r>
              <a:endParaRPr lang="pt-BR" sz="2200">
                <a:latin typeface="Times New Roman" panose="02020603050405020304" pitchFamily="18" charset="0"/>
              </a:endParaRPr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1615" y="299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>
              <a:off x="2370" y="300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" name="Text Box 37"/>
            <p:cNvSpPr txBox="1">
              <a:spLocks noChangeArrowheads="1"/>
            </p:cNvSpPr>
            <p:nvPr/>
          </p:nvSpPr>
          <p:spPr bwMode="auto">
            <a:xfrm>
              <a:off x="166" y="3064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pt-BR" sz="2400">
                  <a:latin typeface="Times New Roman" pitchFamily="18" charset="0"/>
                </a:rPr>
                <a:t>linha m</a:t>
              </a:r>
              <a:endParaRPr lang="pt-BR" sz="2400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55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Matrizes: Inicialização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Pode ser feita na declaração:</a:t>
            </a:r>
          </a:p>
          <a:p>
            <a:endParaRPr lang="pt-BR" dirty="0"/>
          </a:p>
          <a:p>
            <a:endParaRPr lang="pt-BR" dirty="0"/>
          </a:p>
          <a:p>
            <a:endParaRPr lang="pt-BR" sz="2800" dirty="0"/>
          </a:p>
          <a:p>
            <a:r>
              <a:rPr lang="pt-BR" dirty="0"/>
              <a:t>No segundo caso, deve ser informada ao menos a segunda dimensão</a:t>
            </a:r>
          </a:p>
          <a:p>
            <a:r>
              <a:rPr lang="pt-BR" dirty="0"/>
              <a:t>Usando laços:</a:t>
            </a:r>
          </a:p>
        </p:txBody>
      </p:sp>
      <p:sp>
        <p:nvSpPr>
          <p:cNvPr id="2969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D7BB2BF0-E9BD-4587-B2C2-8CF3A1BCE355}" type="slidenum">
              <a:rPr lang="pt-BR" altLang="en-US" smtClean="0"/>
              <a:pPr/>
              <a:t>25</a:t>
            </a:fld>
            <a:endParaRPr lang="pt-BR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5867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724400"/>
            <a:ext cx="3048000" cy="1952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002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Matrizes - Impressão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 imprimindo o conteúdo de uma matriz utilizando laços aninhados:</a:t>
            </a:r>
          </a:p>
        </p:txBody>
      </p:sp>
      <p:sp>
        <p:nvSpPr>
          <p:cNvPr id="2969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D7BB2BF0-E9BD-4587-B2C2-8CF3A1BCE355}" type="slidenum">
              <a:rPr lang="pt-BR" altLang="en-US" smtClean="0"/>
              <a:pPr/>
              <a:t>26</a:t>
            </a:fld>
            <a:endParaRPr lang="pt-BR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486025"/>
            <a:ext cx="710565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5048250"/>
            <a:ext cx="4143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2149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Matrizes passadas por parâmetro</a:t>
            </a:r>
            <a:endParaRPr lang="pt-B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necessário especificar a quantidade de colunas da matriz ou todas as dimensões:</a:t>
            </a:r>
          </a:p>
          <a:p>
            <a:pPr lvl="1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/>
          <a:p>
            <a:fld id="{44B63608-222A-4647-949A-434A0763E2EC}" type="slidenum">
              <a:rPr lang="pt-BR" smtClean="0"/>
              <a:pPr/>
              <a:t>27</a:t>
            </a:fld>
            <a:endParaRPr lang="pt-B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914650"/>
            <a:ext cx="38957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8230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- Matrizes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Construa um algoritmo que efetue e apresente o resultado da soma entre duas matrizes 3 x 5. Inicialize a matriz com valores quaisquer e imprima o resultado na tela.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Faça um programa que multiplica uma matriz 3 x 3 de inteiros por um escalar </a:t>
            </a:r>
            <a:r>
              <a:rPr lang="pt-BR" dirty="0" err="1"/>
              <a:t>k</a:t>
            </a:r>
            <a:r>
              <a:rPr lang="pt-BR" dirty="0"/>
              <a:t> e imprima o resultado na tela. O usuário deve fornecer os valores da matriz e de </a:t>
            </a:r>
            <a:r>
              <a:rPr lang="pt-BR" dirty="0" err="1"/>
              <a:t>k</a:t>
            </a:r>
            <a:r>
              <a:rPr lang="pt-B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Leia uma matriz 20 x 20. Leia também um valor X. O programa deverá fazer uma busca desse valor na matriz e, ao final escrever a localização (linha e coluna) ou uma mensagem de “não encontrado”.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Dada uma matriz 5x5, elabore um algoritmo que imprima:</a:t>
            </a:r>
          </a:p>
          <a:p>
            <a:pPr lvl="1"/>
            <a:r>
              <a:rPr lang="pt-BR" dirty="0"/>
              <a:t>A diagonal principal</a:t>
            </a:r>
          </a:p>
          <a:p>
            <a:pPr lvl="1"/>
            <a:r>
              <a:rPr lang="pt-BR" dirty="0"/>
              <a:t>A diagonal secundária</a:t>
            </a:r>
          </a:p>
          <a:p>
            <a:pPr lvl="1"/>
            <a:r>
              <a:rPr lang="pt-BR" dirty="0"/>
              <a:t>A soma da linha 4</a:t>
            </a:r>
          </a:p>
          <a:p>
            <a:pPr lvl="1"/>
            <a:r>
              <a:rPr lang="pt-BR" dirty="0"/>
              <a:t>A soma da coluna 2</a:t>
            </a:r>
          </a:p>
          <a:p>
            <a:pPr lvl="1"/>
            <a:r>
              <a:rPr lang="pt-BR" dirty="0"/>
              <a:t>Tudo, exceto a diagonal principal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dirty="0"/>
              <a:t>Refaça as questões anteriores criando uma função para cada uma delas.</a:t>
            </a:r>
          </a:p>
        </p:txBody>
      </p:sp>
      <p:sp>
        <p:nvSpPr>
          <p:cNvPr id="3174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F5E21B0C-D19A-4AF1-803C-85E07EBA9F8C}" type="slidenum">
              <a:rPr lang="pt-BR" altLang="en-US" smtClean="0"/>
              <a:pPr/>
              <a:t>28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20562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Atividades adicionais - Matrizes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Faça um programa para multiplicar duas matrizes com tamanho até 10x10, armazenando o resultado em uma terceira matriz. </a:t>
            </a:r>
          </a:p>
          <a:p>
            <a:pPr lvl="1"/>
            <a:r>
              <a:rPr lang="pt-BR" dirty="0"/>
              <a:t>O programa deve solicitar ao usuário as duas dimensões das duas matrizes;</a:t>
            </a:r>
          </a:p>
          <a:p>
            <a:pPr lvl="1"/>
            <a:r>
              <a:rPr lang="pt-BR" dirty="0"/>
              <a:t>O programa deve verificar se as matrizes podem ser multiplicadas e apresentar uma mensagem de erro, caso não seja possível.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dirty="0"/>
              <a:t>Refaça o programa anterior transformando </a:t>
            </a:r>
            <a:r>
              <a:rPr lang="pt-BR" b="1" u="sng" dirty="0"/>
              <a:t>apenas</a:t>
            </a:r>
            <a:r>
              <a:rPr lang="pt-BR" dirty="0"/>
              <a:t> o código que faz a multiplicação das matrizes em uma função. </a:t>
            </a:r>
          </a:p>
          <a:p>
            <a:pPr lvl="1"/>
            <a:r>
              <a:rPr lang="pt-BR" dirty="0"/>
              <a:t>A função recebe como parâmetro as três matrizes e as dimensões das duas primeiras matrizes.  O resultado da multiplicação das duas primeiras matrizes deve ser armazenado na terceira matriz.;</a:t>
            </a:r>
          </a:p>
          <a:p>
            <a:pPr lvl="1"/>
            <a:r>
              <a:rPr lang="pt-BR" dirty="0"/>
              <a:t>A função deve retornar falso se não for possível multiplicar as matrizes, e verdadeiro caso contrário.</a:t>
            </a:r>
          </a:p>
          <a:p>
            <a:pPr lvl="1"/>
            <a:r>
              <a:rPr lang="pt-BR" dirty="0"/>
              <a:t>A função não deve ler as matrizes, imprimir o resultado, nem a mensagem de erro. Isto deve ser feito na função principal.</a:t>
            </a:r>
          </a:p>
        </p:txBody>
      </p:sp>
      <p:sp>
        <p:nvSpPr>
          <p:cNvPr id="3174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F5E21B0C-D19A-4AF1-803C-85E07EBA9F8C}" type="slidenum">
              <a:rPr lang="pt-BR" altLang="en-US" smtClean="0"/>
              <a:pPr/>
              <a:t>29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2250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429000"/>
            <a:ext cx="6362700" cy="326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018113"/>
          </a:xfrm>
        </p:spPr>
        <p:txBody>
          <a:bodyPr/>
          <a:lstStyle/>
          <a:p>
            <a:r>
              <a:rPr lang="pt-BR" dirty="0"/>
              <a:t>A média aritmética de um conjunto de valores é dada pela seguinte expressão:</a:t>
            </a:r>
          </a:p>
          <a:p>
            <a:endParaRPr lang="pt-BR" dirty="0"/>
          </a:p>
          <a:p>
            <a:endParaRPr lang="pt-BR" sz="2000" dirty="0"/>
          </a:p>
          <a:p>
            <a:endParaRPr lang="pt-BR" sz="900" dirty="0"/>
          </a:p>
          <a:p>
            <a:pPr lvl="1"/>
            <a:r>
              <a:rPr lang="pt-BR" dirty="0"/>
              <a:t>O programa abaixo calcula a média aritmética entre cinco valores: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889454"/>
            <a:ext cx="1143000" cy="105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6324600" y="4038600"/>
            <a:ext cx="25908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Como seria este programa se precisarmos calcular a média entre 200 notas?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990600"/>
          </a:xfrm>
        </p:spPr>
        <p:txBody>
          <a:bodyPr/>
          <a:lstStyle/>
          <a:p>
            <a:r>
              <a:rPr lang="pt-BR" sz="4000" dirty="0"/>
              <a:t>Solução: Variáveis Compostas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Conjunto (coleção) de valores de um mesmo tipo de dados</a:t>
            </a:r>
          </a:p>
          <a:p>
            <a:r>
              <a:rPr lang="pt-BR" dirty="0"/>
              <a:t>Podem ser:</a:t>
            </a:r>
          </a:p>
          <a:p>
            <a:pPr lvl="1"/>
            <a:r>
              <a:rPr lang="pt-BR" dirty="0"/>
              <a:t>Unidimensionais: vetores</a:t>
            </a:r>
          </a:p>
          <a:p>
            <a:pPr lvl="1"/>
            <a:r>
              <a:rPr lang="pt-BR" dirty="0"/>
              <a:t>Multidimensionais: matrizes</a:t>
            </a:r>
          </a:p>
        </p:txBody>
      </p:sp>
      <p:sp>
        <p:nvSpPr>
          <p:cNvPr id="1126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06476F87-6228-4AC6-92C3-CAC14C779A9A}" type="slidenum">
              <a:rPr lang="pt-BR" altLang="en-US" smtClean="0"/>
              <a:pPr/>
              <a:t>4</a:t>
            </a:fld>
            <a:endParaRPr lang="pt-B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Variáveis Compostas Unidimensionais: Vetores (</a:t>
            </a:r>
            <a:r>
              <a:rPr lang="pt-BR" sz="4000" dirty="0" err="1"/>
              <a:t>Arrays</a:t>
            </a:r>
            <a:r>
              <a:rPr lang="pt-BR" sz="4000" dirty="0"/>
              <a:t>)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Tipo de dado usado para representar uma coleção de variáveis de um mesmo tipo.</a:t>
            </a:r>
          </a:p>
          <a:p>
            <a:r>
              <a:rPr lang="pt-BR" dirty="0"/>
              <a:t>Estrutura de dados homogênea e unidimensional.</a:t>
            </a:r>
          </a:p>
          <a:p>
            <a:r>
              <a:rPr lang="pt-BR" dirty="0"/>
              <a:t>Sintaxe:   </a:t>
            </a:r>
          </a:p>
          <a:p>
            <a:pPr marL="457200" lvl="1" indent="0">
              <a:buNone/>
            </a:pPr>
            <a:r>
              <a:rPr lang="pt-BR" sz="2400" b="1" dirty="0">
                <a:solidFill>
                  <a:schemeClr val="tx2"/>
                </a:solidFill>
              </a:rPr>
              <a:t>	tipo</a:t>
            </a:r>
            <a:r>
              <a:rPr lang="pt-BR" sz="2400" dirty="0"/>
              <a:t> </a:t>
            </a:r>
            <a:r>
              <a:rPr lang="pt-BR" sz="2400" dirty="0" err="1">
                <a:solidFill>
                  <a:schemeClr val="tx1"/>
                </a:solidFill>
              </a:rPr>
              <a:t>nome_do_vetor</a:t>
            </a:r>
            <a:r>
              <a:rPr lang="pt-BR" sz="2400" dirty="0"/>
              <a:t>[</a:t>
            </a:r>
            <a:r>
              <a:rPr lang="pt-BR" sz="2400" dirty="0">
                <a:solidFill>
                  <a:srgbClr val="FF00FF"/>
                </a:solidFill>
              </a:rPr>
              <a:t>tamanho</a:t>
            </a:r>
            <a:r>
              <a:rPr lang="pt-BR" sz="2400" dirty="0"/>
              <a:t>];</a:t>
            </a:r>
          </a:p>
          <a:p>
            <a:pPr algn="ctr">
              <a:buNone/>
            </a:pPr>
            <a:endParaRPr lang="pt-BR" sz="1200" dirty="0"/>
          </a:p>
          <a:p>
            <a:r>
              <a:rPr lang="pt-BR" dirty="0"/>
              <a:t>Tamanho representa o número de elementos;</a:t>
            </a:r>
          </a:p>
          <a:p>
            <a:r>
              <a:rPr lang="pt-BR" dirty="0"/>
              <a:t>O índice do vetor varia de 0 a (tamanho - 1);</a:t>
            </a:r>
          </a:p>
          <a:p>
            <a:r>
              <a:rPr lang="pt-BR" dirty="0"/>
              <a:t>Ex.: </a:t>
            </a:r>
          </a:p>
          <a:p>
            <a:endParaRPr lang="pt-BR" dirty="0"/>
          </a:p>
        </p:txBody>
      </p:sp>
      <p:sp>
        <p:nvSpPr>
          <p:cNvPr id="1331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DFD2A4A9-E7C5-400D-9F3D-12BBAD41448D}" type="slidenum">
              <a:rPr lang="pt-BR" altLang="en-US" smtClean="0"/>
              <a:pPr/>
              <a:t>5</a:t>
            </a:fld>
            <a:endParaRPr lang="pt-BR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334000"/>
            <a:ext cx="2238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4724400" y="5703332"/>
          <a:ext cx="3886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Conector de seta reta 15"/>
          <p:cNvCxnSpPr/>
          <p:nvPr/>
        </p:nvCxnSpPr>
        <p:spPr>
          <a:xfrm>
            <a:off x="3200400" y="5895975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o 20"/>
          <p:cNvGrpSpPr/>
          <p:nvPr/>
        </p:nvGrpSpPr>
        <p:grpSpPr>
          <a:xfrm>
            <a:off x="4191000" y="4876800"/>
            <a:ext cx="4495800" cy="762000"/>
            <a:chOff x="4191000" y="4876800"/>
            <a:chExt cx="4495800" cy="762000"/>
          </a:xfrm>
        </p:grpSpPr>
        <p:sp>
          <p:nvSpPr>
            <p:cNvPr id="19" name="CaixaDeTexto 18"/>
            <p:cNvSpPr txBox="1"/>
            <p:nvPr/>
          </p:nvSpPr>
          <p:spPr>
            <a:xfrm>
              <a:off x="4191000" y="48768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Declara um vetor do tipo </a:t>
              </a:r>
              <a:r>
                <a:rPr lang="pt-BR" b="1" dirty="0">
                  <a:solidFill>
                    <a:schemeClr val="tx2"/>
                  </a:solidFill>
                </a:rPr>
                <a:t>float</a:t>
              </a:r>
              <a:r>
                <a:rPr lang="pt-BR" dirty="0"/>
                <a:t> com 5 posições</a:t>
              </a:r>
            </a:p>
          </p:txBody>
        </p:sp>
        <p:sp>
          <p:nvSpPr>
            <p:cNvPr id="20" name="Chave direita 19"/>
            <p:cNvSpPr/>
            <p:nvPr/>
          </p:nvSpPr>
          <p:spPr>
            <a:xfrm rot="16200000">
              <a:off x="6438900" y="3543300"/>
              <a:ext cx="381000" cy="38100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Vetores (</a:t>
            </a:r>
            <a:r>
              <a:rPr lang="pt-BR" sz="4000" dirty="0" err="1"/>
              <a:t>Arrays</a:t>
            </a:r>
            <a:r>
              <a:rPr lang="pt-BR" sz="4000" dirty="0"/>
              <a:t>)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Coleção de caixas de variáveis</a:t>
            </a:r>
          </a:p>
          <a:p>
            <a:r>
              <a:rPr lang="pt-BR" dirty="0"/>
              <a:t>Variáveis alocadas sequencialmente na memória</a:t>
            </a:r>
          </a:p>
          <a:p>
            <a:r>
              <a:rPr lang="pt-BR" dirty="0"/>
              <a:t>Endereço inicial corresponde ao primeiro elemento (índice 0)  do vetor.</a:t>
            </a:r>
          </a:p>
          <a:p>
            <a:r>
              <a:rPr lang="pt-BR" dirty="0"/>
              <a:t>O acesso a cada posição do vetor realizado utilizando-se seu índice:</a:t>
            </a:r>
          </a:p>
          <a:p>
            <a:endParaRPr lang="pt-BR" dirty="0"/>
          </a:p>
        </p:txBody>
      </p:sp>
      <p:sp>
        <p:nvSpPr>
          <p:cNvPr id="12291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4B4EB2F4-5CF0-4422-8569-D474D054B91C}" type="slidenum">
              <a:rPr lang="pt-BR" altLang="en-US" smtClean="0"/>
              <a:pPr/>
              <a:t>6</a:t>
            </a:fld>
            <a:endParaRPr lang="pt-BR" altLang="en-US"/>
          </a:p>
        </p:txBody>
      </p:sp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8017"/>
              </p:ext>
            </p:extLst>
          </p:nvPr>
        </p:nvGraphicFramePr>
        <p:xfrm>
          <a:off x="2895600" y="4419600"/>
          <a:ext cx="3886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1609620" y="4888468"/>
            <a:ext cx="5477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Posições:     </a:t>
            </a:r>
            <a:r>
              <a:rPr lang="pt-BR" sz="1600" dirty="0"/>
              <a:t>notas[0]   notas[1]    notas[2]    notas[3]    notas[4]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3304381" y="4812268"/>
            <a:ext cx="3096418" cy="152400"/>
            <a:chOff x="5133181" y="6096000"/>
            <a:chExt cx="3096418" cy="152400"/>
          </a:xfrm>
        </p:grpSpPr>
        <p:cxnSp>
          <p:nvCxnSpPr>
            <p:cNvPr id="26" name="Conector de seta reta 25"/>
            <p:cNvCxnSpPr/>
            <p:nvPr/>
          </p:nvCxnSpPr>
          <p:spPr>
            <a:xfrm rot="5400000" flipH="1" flipV="1">
              <a:off x="5057775" y="6171406"/>
              <a:ext cx="1524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de seta reta 26"/>
            <p:cNvCxnSpPr/>
            <p:nvPr/>
          </p:nvCxnSpPr>
          <p:spPr>
            <a:xfrm rot="5400000" flipH="1" flipV="1">
              <a:off x="5818981" y="6171406"/>
              <a:ext cx="1524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de seta reta 27"/>
            <p:cNvCxnSpPr/>
            <p:nvPr/>
          </p:nvCxnSpPr>
          <p:spPr>
            <a:xfrm rot="5400000" flipH="1" flipV="1">
              <a:off x="6590506" y="6171406"/>
              <a:ext cx="1524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de seta reta 28"/>
            <p:cNvCxnSpPr/>
            <p:nvPr/>
          </p:nvCxnSpPr>
          <p:spPr>
            <a:xfrm rot="5400000" flipH="1" flipV="1">
              <a:off x="7371556" y="6171406"/>
              <a:ext cx="1524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de seta reta 29"/>
            <p:cNvCxnSpPr/>
            <p:nvPr/>
          </p:nvCxnSpPr>
          <p:spPr>
            <a:xfrm rot="5400000" flipH="1" flipV="1">
              <a:off x="8152605" y="6171406"/>
              <a:ext cx="1524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CaixaDeTexto 30"/>
          <p:cNvSpPr txBox="1"/>
          <p:nvPr/>
        </p:nvSpPr>
        <p:spPr>
          <a:xfrm>
            <a:off x="1905000" y="5345668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Índices:          </a:t>
            </a:r>
            <a:r>
              <a:rPr lang="pt-BR" sz="1600" dirty="0"/>
              <a:t>0              1               2                3               4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Acesso aos Elementos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5257800"/>
          </a:xfrm>
        </p:spPr>
        <p:txBody>
          <a:bodyPr>
            <a:normAutofit/>
          </a:bodyPr>
          <a:lstStyle/>
          <a:p>
            <a:r>
              <a:rPr lang="pt-BR" dirty="0"/>
              <a:t>Nome do vetor seguido do índice do elemento entre colchetes</a:t>
            </a:r>
          </a:p>
          <a:p>
            <a:r>
              <a:rPr lang="pt-BR" b="1" dirty="0">
                <a:solidFill>
                  <a:schemeClr val="tx1"/>
                </a:solidFill>
              </a:rPr>
              <a:t>notas</a:t>
            </a:r>
            <a:r>
              <a:rPr lang="pt-BR" b="1" dirty="0"/>
              <a:t>[</a:t>
            </a:r>
            <a:r>
              <a:rPr lang="pt-BR" b="1" dirty="0">
                <a:solidFill>
                  <a:srgbClr val="FF00FF"/>
                </a:solidFill>
              </a:rPr>
              <a:t>2</a:t>
            </a:r>
            <a:r>
              <a:rPr lang="pt-BR" b="1" dirty="0"/>
              <a:t>] </a:t>
            </a:r>
            <a:r>
              <a:rPr lang="pt-BR" dirty="0"/>
              <a:t>é</a:t>
            </a:r>
            <a:r>
              <a:rPr lang="pt-BR" b="1" dirty="0"/>
              <a:t> </a:t>
            </a:r>
            <a:r>
              <a:rPr lang="pt-BR" dirty="0"/>
              <a:t>3º elemento do </a:t>
            </a:r>
            <a:r>
              <a:rPr lang="pt-BR" dirty="0" err="1"/>
              <a:t>array</a:t>
            </a:r>
            <a:r>
              <a:rPr lang="pt-BR" dirty="0"/>
              <a:t>: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b="1" dirty="0">
                <a:solidFill>
                  <a:schemeClr val="tx1"/>
                </a:solidFill>
              </a:rPr>
              <a:t>				</a:t>
            </a:r>
            <a:endParaRPr lang="pt-BR" dirty="0"/>
          </a:p>
          <a:p>
            <a:r>
              <a:rPr lang="pt-BR" b="1" dirty="0">
                <a:solidFill>
                  <a:schemeClr val="tx1"/>
                </a:solidFill>
              </a:rPr>
              <a:t>notas</a:t>
            </a:r>
            <a:r>
              <a:rPr lang="pt-BR" b="1" dirty="0"/>
              <a:t>[</a:t>
            </a:r>
            <a:r>
              <a:rPr lang="pt-BR" b="1" dirty="0">
                <a:solidFill>
                  <a:srgbClr val="FF00FF"/>
                </a:solidFill>
              </a:rPr>
              <a:t>2</a:t>
            </a:r>
            <a:r>
              <a:rPr lang="pt-BR" b="1" dirty="0"/>
              <a:t>]</a:t>
            </a:r>
            <a:r>
              <a:rPr lang="pt-BR" dirty="0"/>
              <a:t> é uma variável do tipo </a:t>
            </a:r>
            <a:r>
              <a:rPr lang="pt-BR" dirty="0" err="1"/>
              <a:t>float</a:t>
            </a:r>
            <a:endParaRPr lang="pt-BR" dirty="0"/>
          </a:p>
        </p:txBody>
      </p:sp>
      <p:graphicFrame>
        <p:nvGraphicFramePr>
          <p:cNvPr id="34" name="Tabe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627301"/>
              </p:ext>
            </p:extLst>
          </p:nvPr>
        </p:nvGraphicFramePr>
        <p:xfrm>
          <a:off x="2743200" y="2754868"/>
          <a:ext cx="3886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495800"/>
            <a:ext cx="2238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0" name="Grupo 39"/>
          <p:cNvGrpSpPr/>
          <p:nvPr/>
        </p:nvGrpSpPr>
        <p:grpSpPr>
          <a:xfrm>
            <a:off x="2362200" y="3135868"/>
            <a:ext cx="2438400" cy="597932"/>
            <a:chOff x="2590800" y="4202668"/>
            <a:chExt cx="2438400" cy="597932"/>
          </a:xfrm>
        </p:grpSpPr>
        <p:sp>
          <p:nvSpPr>
            <p:cNvPr id="36" name="CaixaDeTexto 35"/>
            <p:cNvSpPr txBox="1"/>
            <p:nvPr/>
          </p:nvSpPr>
          <p:spPr>
            <a:xfrm>
              <a:off x="2590800" y="4431268"/>
              <a:ext cx="982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/>
                <a:t>notas[</a:t>
              </a:r>
              <a:r>
                <a:rPr lang="pt-BR" b="1" dirty="0">
                  <a:solidFill>
                    <a:srgbClr val="FF00FF"/>
                  </a:solidFill>
                </a:rPr>
                <a:t>2</a:t>
              </a:r>
              <a:r>
                <a:rPr lang="pt-BR" b="1" dirty="0"/>
                <a:t>]</a:t>
              </a:r>
              <a:endParaRPr lang="pt-BR" dirty="0"/>
            </a:p>
          </p:txBody>
        </p:sp>
        <p:sp>
          <p:nvSpPr>
            <p:cNvPr id="39" name="Seta dobrada para cima 38"/>
            <p:cNvSpPr/>
            <p:nvPr/>
          </p:nvSpPr>
          <p:spPr>
            <a:xfrm>
              <a:off x="3657600" y="4202668"/>
              <a:ext cx="1371600" cy="445532"/>
            </a:xfrm>
            <a:prstGeom prst="bentUpArrow">
              <a:avLst>
                <a:gd name="adj1" fmla="val 2917"/>
                <a:gd name="adj2" fmla="val 25000"/>
                <a:gd name="adj3" fmla="val 333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Ler a nota de 5 alunos de uma disciplina e calcular a média.</a:t>
            </a:r>
          </a:p>
        </p:txBody>
      </p:sp>
      <p:sp>
        <p:nvSpPr>
          <p:cNvPr id="1638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BAD3EF76-9904-43EF-8FCE-96C80701D571}" type="slidenum">
              <a:rPr lang="pt-BR" altLang="en-US" smtClean="0"/>
              <a:pPr/>
              <a:t>8</a:t>
            </a:fld>
            <a:endParaRPr lang="pt-BR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19400"/>
            <a:ext cx="57054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upo 15"/>
          <p:cNvGrpSpPr/>
          <p:nvPr/>
        </p:nvGrpSpPr>
        <p:grpSpPr>
          <a:xfrm>
            <a:off x="1600200" y="3095625"/>
            <a:ext cx="7315200" cy="646331"/>
            <a:chOff x="1600200" y="3095625"/>
            <a:chExt cx="7315200" cy="646331"/>
          </a:xfrm>
        </p:grpSpPr>
        <p:sp>
          <p:nvSpPr>
            <p:cNvPr id="12" name="Retângulo 11"/>
            <p:cNvSpPr/>
            <p:nvPr/>
          </p:nvSpPr>
          <p:spPr>
            <a:xfrm>
              <a:off x="1600200" y="3314699"/>
              <a:ext cx="15240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4" name="Conector de seta reta 13"/>
            <p:cNvCxnSpPr>
              <a:stCxn id="12" idx="3"/>
            </p:cNvCxnSpPr>
            <p:nvPr/>
          </p:nvCxnSpPr>
          <p:spPr>
            <a:xfrm>
              <a:off x="3124200" y="3428999"/>
              <a:ext cx="3657600" cy="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6781800" y="3095625"/>
              <a:ext cx="21336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Declara um vetor de 5 posições.</a:t>
              </a:r>
            </a:p>
          </p:txBody>
        </p:sp>
      </p:grpSp>
      <p:grpSp>
        <p:nvGrpSpPr>
          <p:cNvPr id="3" name="Grupo 16"/>
          <p:cNvGrpSpPr/>
          <p:nvPr/>
        </p:nvGrpSpPr>
        <p:grpSpPr>
          <a:xfrm>
            <a:off x="3276600" y="4362450"/>
            <a:ext cx="5715000" cy="646331"/>
            <a:chOff x="3276600" y="3095625"/>
            <a:chExt cx="5715000" cy="646331"/>
          </a:xfrm>
        </p:grpSpPr>
        <p:sp>
          <p:nvSpPr>
            <p:cNvPr id="18" name="Retângulo 17"/>
            <p:cNvSpPr/>
            <p:nvPr/>
          </p:nvSpPr>
          <p:spPr>
            <a:xfrm>
              <a:off x="3276600" y="3305175"/>
              <a:ext cx="9144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9" name="Conector de seta reta 18"/>
            <p:cNvCxnSpPr>
              <a:stCxn id="18" idx="3"/>
              <a:endCxn id="20" idx="1"/>
            </p:cNvCxnSpPr>
            <p:nvPr/>
          </p:nvCxnSpPr>
          <p:spPr>
            <a:xfrm flipV="1">
              <a:off x="4191000" y="3418791"/>
              <a:ext cx="2590800" cy="68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6781800" y="3095625"/>
              <a:ext cx="22098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Armazena o valor lido na </a:t>
              </a:r>
              <a:r>
                <a:rPr lang="pt-BR" dirty="0" err="1"/>
                <a:t>i-ésima</a:t>
              </a:r>
              <a:r>
                <a:rPr lang="pt-BR" dirty="0"/>
                <a:t> posição.</a:t>
              </a:r>
            </a:p>
          </p:txBody>
        </p:sp>
      </p:grpSp>
      <p:grpSp>
        <p:nvGrpSpPr>
          <p:cNvPr id="4" name="Grupo 23"/>
          <p:cNvGrpSpPr/>
          <p:nvPr/>
        </p:nvGrpSpPr>
        <p:grpSpPr>
          <a:xfrm>
            <a:off x="2667000" y="4781550"/>
            <a:ext cx="2590800" cy="1808381"/>
            <a:chOff x="2438400" y="3305175"/>
            <a:chExt cx="2590800" cy="1808381"/>
          </a:xfrm>
        </p:grpSpPr>
        <p:sp>
          <p:nvSpPr>
            <p:cNvPr id="25" name="Retângulo 24"/>
            <p:cNvSpPr/>
            <p:nvPr/>
          </p:nvSpPr>
          <p:spPr>
            <a:xfrm>
              <a:off x="3276600" y="3305175"/>
              <a:ext cx="9144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6" name="Conector de seta reta 25"/>
            <p:cNvCxnSpPr>
              <a:stCxn id="25" idx="2"/>
              <a:endCxn id="27" idx="0"/>
            </p:cNvCxnSpPr>
            <p:nvPr/>
          </p:nvCxnSpPr>
          <p:spPr>
            <a:xfrm rot="5400000">
              <a:off x="3267075" y="4000500"/>
              <a:ext cx="93345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2438400" y="4467225"/>
              <a:ext cx="25908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Acessa o valor da </a:t>
              </a:r>
              <a:r>
                <a:rPr lang="pt-BR" dirty="0" err="1"/>
                <a:t>i-ésima</a:t>
              </a:r>
              <a:r>
                <a:rPr lang="pt-BR" dirty="0"/>
                <a:t> posição.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Vetores: Valores nos Colchetes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Significados diferentes:</a:t>
            </a:r>
          </a:p>
          <a:p>
            <a:pPr lvl="1"/>
            <a:r>
              <a:rPr lang="pt-BR" b="1" dirty="0"/>
              <a:t>Na </a:t>
            </a:r>
            <a:r>
              <a:rPr lang="pt-BR" b="1" i="1" u="sng" dirty="0"/>
              <a:t>declaração</a:t>
            </a:r>
            <a:r>
              <a:rPr lang="pt-BR" b="1" dirty="0"/>
              <a:t> de um vetor</a:t>
            </a:r>
            <a:r>
              <a:rPr lang="pt-BR" dirty="0"/>
              <a:t>: informa a quantidade </a:t>
            </a:r>
            <a:r>
              <a:rPr lang="pt-BR" i="1" dirty="0">
                <a:solidFill>
                  <a:schemeClr val="tx1"/>
                </a:solidFill>
                <a:latin typeface="Times New Roman"/>
                <a:cs typeface="Times New Roman"/>
              </a:rPr>
              <a:t>N</a:t>
            </a:r>
            <a:r>
              <a:rPr lang="pt-BR" dirty="0"/>
              <a:t> de posições que devem ser alocadas</a:t>
            </a:r>
          </a:p>
          <a:p>
            <a:pPr lvl="1"/>
            <a:r>
              <a:rPr lang="pt-BR" b="1" dirty="0"/>
              <a:t>Após a declaração</a:t>
            </a:r>
            <a:r>
              <a:rPr lang="pt-BR" dirty="0"/>
              <a:t>: informa a posições que será acessada para leitura ou gravação de informação. Deve ser um valor entre </a:t>
            </a:r>
            <a:r>
              <a:rPr lang="pt-BR" dirty="0">
                <a:solidFill>
                  <a:schemeClr val="tx1"/>
                </a:solidFill>
                <a:latin typeface="Times New Roman"/>
                <a:cs typeface="Times New Roman"/>
              </a:rPr>
              <a:t>[0</a:t>
            </a:r>
            <a:r>
              <a:rPr lang="pt-BR" i="1" dirty="0">
                <a:solidFill>
                  <a:schemeClr val="tx1"/>
                </a:solidFill>
                <a:latin typeface="Times New Roman"/>
                <a:cs typeface="Times New Roman"/>
              </a:rPr>
              <a:t>...</a:t>
            </a:r>
            <a:r>
              <a:rPr lang="pt-BR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pt-BR" i="1" dirty="0">
                <a:solidFill>
                  <a:schemeClr val="tx1"/>
                </a:solidFill>
                <a:latin typeface="Times New Roman"/>
                <a:cs typeface="Times New Roman"/>
              </a:rPr>
              <a:t>N</a:t>
            </a:r>
            <a:r>
              <a:rPr lang="pt-BR" dirty="0">
                <a:solidFill>
                  <a:schemeClr val="tx1"/>
                </a:solidFill>
                <a:latin typeface="Times New Roman"/>
                <a:cs typeface="Times New Roman"/>
              </a:rPr>
              <a:t>-1)]</a:t>
            </a:r>
            <a:endParaRPr lang="pt-BR" dirty="0"/>
          </a:p>
          <a:p>
            <a:pPr lvl="1"/>
            <a:endParaRPr lang="pt-BR" dirty="0"/>
          </a:p>
        </p:txBody>
      </p:sp>
      <p:sp>
        <p:nvSpPr>
          <p:cNvPr id="1638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40080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fld id="{BAD3EF76-9904-43EF-8FCE-96C80701D571}" type="slidenum">
              <a:rPr lang="pt-BR" altLang="en-US" smtClean="0"/>
              <a:pPr/>
              <a:t>9</a:t>
            </a:fld>
            <a:endParaRPr lang="pt-BR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733800"/>
            <a:ext cx="57054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upo 15"/>
          <p:cNvGrpSpPr/>
          <p:nvPr/>
        </p:nvGrpSpPr>
        <p:grpSpPr>
          <a:xfrm>
            <a:off x="1524000" y="4010025"/>
            <a:ext cx="7315200" cy="646331"/>
            <a:chOff x="1600200" y="3095625"/>
            <a:chExt cx="7315200" cy="646331"/>
          </a:xfrm>
        </p:grpSpPr>
        <p:sp>
          <p:nvSpPr>
            <p:cNvPr id="12" name="Retângulo 11"/>
            <p:cNvSpPr/>
            <p:nvPr/>
          </p:nvSpPr>
          <p:spPr>
            <a:xfrm>
              <a:off x="1600200" y="3314699"/>
              <a:ext cx="15240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4" name="Conector de seta reta 13"/>
            <p:cNvCxnSpPr>
              <a:stCxn id="12" idx="3"/>
            </p:cNvCxnSpPr>
            <p:nvPr/>
          </p:nvCxnSpPr>
          <p:spPr>
            <a:xfrm>
              <a:off x="3124200" y="3428999"/>
              <a:ext cx="3657600" cy="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6781800" y="3095625"/>
              <a:ext cx="21336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Declara um vetor de </a:t>
              </a:r>
              <a:r>
                <a:rPr lang="pt-BR" i="1" dirty="0">
                  <a:latin typeface="Times New Roman"/>
                  <a:cs typeface="Times New Roman"/>
                </a:rPr>
                <a:t>N</a:t>
              </a:r>
              <a:r>
                <a:rPr lang="pt-BR" dirty="0"/>
                <a:t>=5 posições.</a:t>
              </a:r>
            </a:p>
          </p:txBody>
        </p:sp>
      </p:grpSp>
      <p:grpSp>
        <p:nvGrpSpPr>
          <p:cNvPr id="3" name="Grupo 16"/>
          <p:cNvGrpSpPr/>
          <p:nvPr/>
        </p:nvGrpSpPr>
        <p:grpSpPr>
          <a:xfrm>
            <a:off x="3200400" y="5105400"/>
            <a:ext cx="5715000" cy="609600"/>
            <a:chOff x="3276600" y="2924175"/>
            <a:chExt cx="5715000" cy="609600"/>
          </a:xfrm>
        </p:grpSpPr>
        <p:sp>
          <p:nvSpPr>
            <p:cNvPr id="18" name="Retângulo 17"/>
            <p:cNvSpPr/>
            <p:nvPr/>
          </p:nvSpPr>
          <p:spPr>
            <a:xfrm>
              <a:off x="3276600" y="3305175"/>
              <a:ext cx="9144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9" name="Conector de seta reta 18"/>
            <p:cNvCxnSpPr>
              <a:stCxn id="18" idx="3"/>
              <a:endCxn id="20" idx="1"/>
            </p:cNvCxnSpPr>
            <p:nvPr/>
          </p:nvCxnSpPr>
          <p:spPr>
            <a:xfrm flipV="1">
              <a:off x="4191000" y="3216563"/>
              <a:ext cx="2590800" cy="20291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6781800" y="2924175"/>
              <a:ext cx="2209800" cy="58477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sz="1600" dirty="0"/>
                <a:t>Grava informação na posição </a:t>
              </a:r>
              <a:r>
                <a:rPr lang="pt-BR" sz="1600" i="1" dirty="0" err="1"/>
                <a:t>i</a:t>
              </a:r>
              <a:r>
                <a:rPr lang="pt-BR" sz="1600" dirty="0"/>
                <a:t> em </a:t>
              </a:r>
              <a:r>
                <a:rPr lang="pt-BR" sz="1600" dirty="0">
                  <a:latin typeface="Times New Roman"/>
                  <a:cs typeface="Times New Roman"/>
                </a:rPr>
                <a:t>[0</a:t>
              </a:r>
              <a:r>
                <a:rPr lang="pt-BR" sz="1600" i="1" dirty="0">
                  <a:latin typeface="Times New Roman"/>
                  <a:cs typeface="Times New Roman"/>
                </a:rPr>
                <a:t>...</a:t>
              </a:r>
              <a:r>
                <a:rPr lang="pt-BR" sz="1600" dirty="0">
                  <a:latin typeface="Times New Roman"/>
                  <a:cs typeface="Times New Roman"/>
                </a:rPr>
                <a:t>4]</a:t>
              </a:r>
              <a:r>
                <a:rPr lang="pt-BR" sz="1600" dirty="0"/>
                <a:t>.</a:t>
              </a:r>
            </a:p>
          </p:txBody>
        </p:sp>
      </p:grpSp>
      <p:grpSp>
        <p:nvGrpSpPr>
          <p:cNvPr id="22" name="Grupo 16"/>
          <p:cNvGrpSpPr/>
          <p:nvPr/>
        </p:nvGrpSpPr>
        <p:grpSpPr>
          <a:xfrm>
            <a:off x="3429000" y="5715000"/>
            <a:ext cx="5486400" cy="722531"/>
            <a:chOff x="3276600" y="3305175"/>
            <a:chExt cx="5486400" cy="722531"/>
          </a:xfrm>
        </p:grpSpPr>
        <p:sp>
          <p:nvSpPr>
            <p:cNvPr id="23" name="Retângulo 17"/>
            <p:cNvSpPr/>
            <p:nvPr/>
          </p:nvSpPr>
          <p:spPr>
            <a:xfrm>
              <a:off x="3276600" y="3305175"/>
              <a:ext cx="914400" cy="228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4" name="Conector de seta reta 18"/>
            <p:cNvCxnSpPr>
              <a:stCxn id="23" idx="3"/>
              <a:endCxn id="28" idx="1"/>
            </p:cNvCxnSpPr>
            <p:nvPr/>
          </p:nvCxnSpPr>
          <p:spPr>
            <a:xfrm>
              <a:off x="4191000" y="3419475"/>
              <a:ext cx="2362200" cy="28506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ixaDeTexto 19"/>
            <p:cNvSpPr txBox="1"/>
            <p:nvPr/>
          </p:nvSpPr>
          <p:spPr>
            <a:xfrm>
              <a:off x="6553200" y="3381375"/>
              <a:ext cx="2209800" cy="6463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Lê informação da posição </a:t>
              </a:r>
              <a:r>
                <a:rPr lang="pt-BR" i="1" dirty="0" err="1"/>
                <a:t>i</a:t>
              </a:r>
              <a:r>
                <a:rPr lang="pt-BR" dirty="0"/>
                <a:t> em </a:t>
              </a:r>
              <a:r>
                <a:rPr lang="pt-BR" dirty="0">
                  <a:latin typeface="Times New Roman"/>
                  <a:cs typeface="Times New Roman"/>
                </a:rPr>
                <a:t>[0</a:t>
              </a:r>
              <a:r>
                <a:rPr lang="pt-BR" i="1" dirty="0">
                  <a:latin typeface="Times New Roman"/>
                  <a:cs typeface="Times New Roman"/>
                </a:rPr>
                <a:t>...</a:t>
              </a:r>
              <a:r>
                <a:rPr lang="pt-BR" dirty="0">
                  <a:latin typeface="Times New Roman"/>
                  <a:cs typeface="Times New Roman"/>
                </a:rPr>
                <a:t>4]</a:t>
              </a:r>
              <a:r>
                <a:rPr lang="pt-BR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6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29317</TotalTime>
  <Words>1575</Words>
  <Application>Microsoft Office PowerPoint</Application>
  <PresentationFormat>Apresentação na tela (4:3)</PresentationFormat>
  <Paragraphs>249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Swis721 Cn BT</vt:lpstr>
      <vt:lpstr>Times New Roman</vt:lpstr>
      <vt:lpstr>Tema do Office</vt:lpstr>
      <vt:lpstr>Computação Eletrônica  Vetores e Matrizes</vt:lpstr>
      <vt:lpstr>Vetores</vt:lpstr>
      <vt:lpstr>Exemplo</vt:lpstr>
      <vt:lpstr>Solução: Variáveis Compostas</vt:lpstr>
      <vt:lpstr>Variáveis Compostas Unidimensionais: Vetores (Arrays)</vt:lpstr>
      <vt:lpstr>Vetores (Arrays)</vt:lpstr>
      <vt:lpstr>Acesso aos Elementos</vt:lpstr>
      <vt:lpstr>Exemplo </vt:lpstr>
      <vt:lpstr>Vetores: Valores nos Colchetes </vt:lpstr>
      <vt:lpstr>Vetores e seus limites</vt:lpstr>
      <vt:lpstr>Vetores e seus limites</vt:lpstr>
      <vt:lpstr>Vetores: Inicialização</vt:lpstr>
      <vt:lpstr>Vetores: Inicialização</vt:lpstr>
      <vt:lpstr>Vetores: Declaração do Tamanho</vt:lpstr>
      <vt:lpstr>Vetores: Constantes #define pro Tamanho</vt:lpstr>
      <vt:lpstr>Vetores como parâmetro de funções</vt:lpstr>
      <vt:lpstr>Vetores como parâmetro de funções</vt:lpstr>
      <vt:lpstr>Vetores como parâmetro de funções</vt:lpstr>
      <vt:lpstr>Posição de vetor como parâmetro de funções</vt:lpstr>
      <vt:lpstr>Variáveis Compostas Bidimensionais (matrizes)</vt:lpstr>
      <vt:lpstr>Variáveis Compostas Bidimensionais (matrizes)</vt:lpstr>
      <vt:lpstr>Variáveis Compostas Bidimensionais (matrizes)</vt:lpstr>
      <vt:lpstr>Variáveis Compostas Bidimensionais (matrizes)</vt:lpstr>
      <vt:lpstr>Variáveis Compostas Bidimensionais (matrizes)</vt:lpstr>
      <vt:lpstr>Matrizes: Inicialização</vt:lpstr>
      <vt:lpstr>Matrizes - Impressão</vt:lpstr>
      <vt:lpstr>Matrizes passadas por parâmetro</vt:lpstr>
      <vt:lpstr>Atividade - Matrizes</vt:lpstr>
      <vt:lpstr>Atividades adicionais - Matrizes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rafael mesquita</cp:lastModifiedBy>
  <cp:revision>806</cp:revision>
  <dcterms:created xsi:type="dcterms:W3CDTF">2013-08-09T12:44:12Z</dcterms:created>
  <dcterms:modified xsi:type="dcterms:W3CDTF">2018-05-17T21:07:41Z</dcterms:modified>
</cp:coreProperties>
</file>